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43"/>
  </p:notesMasterIdLst>
  <p:handoutMasterIdLst>
    <p:handoutMasterId r:id="rId44"/>
  </p:handoutMasterIdLst>
  <p:sldIdLst>
    <p:sldId id="256" r:id="rId2"/>
    <p:sldId id="468" r:id="rId3"/>
    <p:sldId id="677" r:id="rId4"/>
    <p:sldId id="533" r:id="rId5"/>
    <p:sldId id="581" r:id="rId6"/>
    <p:sldId id="478" r:id="rId7"/>
    <p:sldId id="681" r:id="rId8"/>
    <p:sldId id="658" r:id="rId9"/>
    <p:sldId id="600" r:id="rId10"/>
    <p:sldId id="604" r:id="rId11"/>
    <p:sldId id="603" r:id="rId12"/>
    <p:sldId id="550" r:id="rId13"/>
    <p:sldId id="594" r:id="rId14"/>
    <p:sldId id="616" r:id="rId15"/>
    <p:sldId id="617" r:id="rId16"/>
    <p:sldId id="689" r:id="rId17"/>
    <p:sldId id="690" r:id="rId18"/>
    <p:sldId id="618" r:id="rId19"/>
    <p:sldId id="665" r:id="rId20"/>
    <p:sldId id="628" r:id="rId21"/>
    <p:sldId id="631" r:id="rId22"/>
    <p:sldId id="691" r:id="rId23"/>
    <p:sldId id="632" r:id="rId24"/>
    <p:sldId id="636" r:id="rId25"/>
    <p:sldId id="656" r:id="rId26"/>
    <p:sldId id="694" r:id="rId27"/>
    <p:sldId id="695" r:id="rId28"/>
    <p:sldId id="696" r:id="rId29"/>
    <p:sldId id="697" r:id="rId30"/>
    <p:sldId id="699" r:id="rId31"/>
    <p:sldId id="700" r:id="rId32"/>
    <p:sldId id="675" r:id="rId33"/>
    <p:sldId id="633" r:id="rId34"/>
    <p:sldId id="635" r:id="rId35"/>
    <p:sldId id="638" r:id="rId36"/>
    <p:sldId id="669" r:id="rId37"/>
    <p:sldId id="623" r:id="rId38"/>
    <p:sldId id="630" r:id="rId39"/>
    <p:sldId id="629" r:id="rId40"/>
    <p:sldId id="667" r:id="rId41"/>
    <p:sldId id="642" r:id="rId42"/>
  </p:sldIdLst>
  <p:sldSz cx="9144000" cy="6858000" type="screen4x3"/>
  <p:notesSz cx="6669088" cy="9928225"/>
  <p:custDataLst>
    <p:tags r:id="rId4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-" initials="-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047" autoAdjust="0"/>
    <p:restoredTop sz="86267" autoAdjust="0"/>
  </p:normalViewPr>
  <p:slideViewPr>
    <p:cSldViewPr>
      <p:cViewPr>
        <p:scale>
          <a:sx n="96" d="100"/>
          <a:sy n="96" d="100"/>
        </p:scale>
        <p:origin x="-1104" y="-72"/>
      </p:cViewPr>
      <p:guideLst>
        <p:guide orient="horz" pos="2659"/>
        <p:guide pos="2880"/>
      </p:guideLst>
    </p:cSldViewPr>
  </p:slideViewPr>
  <p:outlineViewPr>
    <p:cViewPr>
      <p:scale>
        <a:sx n="33" d="100"/>
        <a:sy n="33" d="100"/>
      </p:scale>
      <p:origin x="0" y="8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14"/>
    </p:cViewPr>
  </p:sorterViewPr>
  <p:notesViewPr>
    <p:cSldViewPr>
      <p:cViewPr>
        <p:scale>
          <a:sx n="125" d="100"/>
          <a:sy n="125" d="100"/>
        </p:scale>
        <p:origin x="-1092" y="36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0-12-03T12:05:21.468" idx="25">
    <p:pos x="10" y="10"/>
    <p:text>Ajouter les heatmaps pour illustrer la complexité des trajectoires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D1183-2078-407A-85F0-F5D3EE56BED4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D86918BB-1E71-4925-969F-562F32B25B4D}">
      <dgm:prSet phldrT="[Texte]" custT="1"/>
      <dgm:spPr/>
      <dgm:t>
        <a:bodyPr/>
        <a:lstStyle/>
        <a:p>
          <a:r>
            <a:rPr lang="fr-FR" sz="2400" dirty="0" smtClean="0"/>
            <a:t>Eco-Informatique</a:t>
          </a:r>
          <a:endParaRPr lang="fr-FR" sz="2400" dirty="0"/>
        </a:p>
      </dgm:t>
    </dgm:pt>
    <dgm:pt modelId="{2A2A1A61-5202-4FF7-9BFC-6FE215667F10}" type="parTrans" cxnId="{97500E32-8056-4E93-BF95-7948824810E8}">
      <dgm:prSet/>
      <dgm:spPr/>
      <dgm:t>
        <a:bodyPr/>
        <a:lstStyle/>
        <a:p>
          <a:endParaRPr lang="fr-FR"/>
        </a:p>
      </dgm:t>
    </dgm:pt>
    <dgm:pt modelId="{C6CB2E19-DBED-4CF5-8018-BFBF3DC7A741}" type="sibTrans" cxnId="{97500E32-8056-4E93-BF95-7948824810E8}">
      <dgm:prSet/>
      <dgm:spPr/>
      <dgm:t>
        <a:bodyPr/>
        <a:lstStyle/>
        <a:p>
          <a:endParaRPr lang="fr-FR"/>
        </a:p>
      </dgm:t>
    </dgm:pt>
    <dgm:pt modelId="{E88A2927-76BC-431A-8638-CB60058389EC}">
      <dgm:prSet phldrT="[Texte]" custT="1"/>
      <dgm:spPr/>
      <dgm:t>
        <a:bodyPr/>
        <a:lstStyle/>
        <a:p>
          <a:r>
            <a:rPr lang="fr-FR" sz="2400" dirty="0" smtClean="0"/>
            <a:t>Prog &amp; traitement d’</a:t>
          </a:r>
          <a:r>
            <a:rPr lang="fr-FR" sz="2400" b="1" dirty="0" smtClean="0"/>
            <a:t>images</a:t>
          </a:r>
          <a:endParaRPr lang="fr-FR" sz="2400" b="1" dirty="0"/>
        </a:p>
      </dgm:t>
    </dgm:pt>
    <dgm:pt modelId="{0DCABE27-FF39-4A08-B8BF-6990CE9F5041}" type="parTrans" cxnId="{CF6F6072-A41F-4014-9E5D-80491248D07F}">
      <dgm:prSet/>
      <dgm:spPr/>
      <dgm:t>
        <a:bodyPr/>
        <a:lstStyle/>
        <a:p>
          <a:endParaRPr lang="fr-FR"/>
        </a:p>
      </dgm:t>
    </dgm:pt>
    <dgm:pt modelId="{B941F55A-D55F-444B-BFB3-EAF05279CF32}" type="sibTrans" cxnId="{CF6F6072-A41F-4014-9E5D-80491248D07F}">
      <dgm:prSet/>
      <dgm:spPr/>
      <dgm:t>
        <a:bodyPr/>
        <a:lstStyle/>
        <a:p>
          <a:endParaRPr lang="fr-FR"/>
        </a:p>
      </dgm:t>
    </dgm:pt>
    <dgm:pt modelId="{B0119334-F5A1-48ED-8860-137B3592F196}">
      <dgm:prSet phldrT="[Texte]" custT="1"/>
      <dgm:spPr/>
      <dgm:t>
        <a:bodyPr/>
        <a:lstStyle/>
        <a:p>
          <a:r>
            <a:rPr lang="fr-FR" sz="2400" dirty="0" smtClean="0"/>
            <a:t>Web</a:t>
          </a:r>
          <a:endParaRPr lang="fr-FR" sz="2400" dirty="0"/>
        </a:p>
      </dgm:t>
    </dgm:pt>
    <dgm:pt modelId="{B695A67B-6331-4743-A047-63C644470286}" type="parTrans" cxnId="{7F22182A-CC3E-4FE8-BA20-F2F37E0A4C99}">
      <dgm:prSet/>
      <dgm:spPr/>
      <dgm:t>
        <a:bodyPr/>
        <a:lstStyle/>
        <a:p>
          <a:endParaRPr lang="fr-FR"/>
        </a:p>
      </dgm:t>
    </dgm:pt>
    <dgm:pt modelId="{11D4EA13-C0A8-4D13-8CF9-1ED8E73E6A6B}" type="sibTrans" cxnId="{7F22182A-CC3E-4FE8-BA20-F2F37E0A4C99}">
      <dgm:prSet/>
      <dgm:spPr/>
      <dgm:t>
        <a:bodyPr/>
        <a:lstStyle/>
        <a:p>
          <a:endParaRPr lang="fr-FR"/>
        </a:p>
      </dgm:t>
    </dgm:pt>
    <dgm:pt modelId="{8CCE7A58-8D98-4474-B0E1-8FA5A291B88E}" type="pres">
      <dgm:prSet presAssocID="{68ED1183-2078-407A-85F0-F5D3EE56BED4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E785B463-668F-4D98-8F02-3C76DD90A126}" type="pres">
      <dgm:prSet presAssocID="{B0119334-F5A1-48ED-8860-137B3592F196}" presName="composite" presStyleCnt="0"/>
      <dgm:spPr/>
    </dgm:pt>
    <dgm:pt modelId="{DB925546-C6DA-4E28-8E1E-685F22341D5F}" type="pres">
      <dgm:prSet presAssocID="{B0119334-F5A1-48ED-8860-137B3592F196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B719306-B07B-4038-A89B-53F636B825EC}" type="pres">
      <dgm:prSet presAssocID="{B0119334-F5A1-48ED-8860-137B3592F19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F1D1F6-38D3-4BF8-8E9A-F96F9F67A0D8}" type="pres">
      <dgm:prSet presAssocID="{B0119334-F5A1-48ED-8860-137B3592F196}" presName="Accent" presStyleLbl="parChTrans1D1" presStyleIdx="0" presStyleCnt="3"/>
      <dgm:spPr/>
    </dgm:pt>
    <dgm:pt modelId="{F98B0495-C53C-44CA-9F99-DB8460FEEA53}" type="pres">
      <dgm:prSet presAssocID="{11D4EA13-C0A8-4D13-8CF9-1ED8E73E6A6B}" presName="sibTrans" presStyleCnt="0"/>
      <dgm:spPr/>
    </dgm:pt>
    <dgm:pt modelId="{B5543DBA-1A7C-4647-A806-D06040E7A792}" type="pres">
      <dgm:prSet presAssocID="{D86918BB-1E71-4925-969F-562F32B25B4D}" presName="composite" presStyleCnt="0"/>
      <dgm:spPr/>
    </dgm:pt>
    <dgm:pt modelId="{802C6B4F-0D3E-4AA4-B61A-836A72804233}" type="pres">
      <dgm:prSet presAssocID="{D86918BB-1E71-4925-969F-562F32B25B4D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FCA303-68DF-4A22-A1ED-375B800B8FCC}" type="pres">
      <dgm:prSet presAssocID="{D86918BB-1E71-4925-969F-562F32B25B4D}" presName="Parent" presStyleLbl="alignNode1" presStyleIdx="1" presStyleCnt="3" custScaleX="193751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B74C07-3E66-4B67-BEAC-CC7B1BA1AA01}" type="pres">
      <dgm:prSet presAssocID="{D86918BB-1E71-4925-969F-562F32B25B4D}" presName="Accent" presStyleLbl="parChTrans1D1" presStyleIdx="1" presStyleCnt="3"/>
      <dgm:spPr/>
    </dgm:pt>
    <dgm:pt modelId="{635B46E7-8A6C-4B4A-B704-558BA080F4A4}" type="pres">
      <dgm:prSet presAssocID="{C6CB2E19-DBED-4CF5-8018-BFBF3DC7A741}" presName="sibTrans" presStyleCnt="0"/>
      <dgm:spPr/>
    </dgm:pt>
    <dgm:pt modelId="{5A6260C9-EB90-4F50-AFD9-F4849E5271CE}" type="pres">
      <dgm:prSet presAssocID="{E88A2927-76BC-431A-8638-CB60058389EC}" presName="composite" presStyleCnt="0"/>
      <dgm:spPr/>
    </dgm:pt>
    <dgm:pt modelId="{E8906489-69EA-44C3-91C6-FCFA9DA40705}" type="pres">
      <dgm:prSet presAssocID="{E88A2927-76BC-431A-8638-CB60058389EC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03579FC-8454-4A82-8409-7EE4B582804F}" type="pres">
      <dgm:prSet presAssocID="{E88A2927-76BC-431A-8638-CB60058389EC}" presName="Parent" presStyleLbl="alignNode1" presStyleIdx="2" presStyleCnt="3" custScaleX="251146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0B96A1-88C4-415B-981E-CD76DC330362}" type="pres">
      <dgm:prSet presAssocID="{E88A2927-76BC-431A-8638-CB60058389EC}" presName="Accent" presStyleLbl="parChTrans1D1" presStyleIdx="2" presStyleCnt="3"/>
      <dgm:spPr/>
    </dgm:pt>
  </dgm:ptLst>
  <dgm:cxnLst>
    <dgm:cxn modelId="{CF6F6072-A41F-4014-9E5D-80491248D07F}" srcId="{68ED1183-2078-407A-85F0-F5D3EE56BED4}" destId="{E88A2927-76BC-431A-8638-CB60058389EC}" srcOrd="2" destOrd="0" parTransId="{0DCABE27-FF39-4A08-B8BF-6990CE9F5041}" sibTransId="{B941F55A-D55F-444B-BFB3-EAF05279CF32}"/>
    <dgm:cxn modelId="{7F22182A-CC3E-4FE8-BA20-F2F37E0A4C99}" srcId="{68ED1183-2078-407A-85F0-F5D3EE56BED4}" destId="{B0119334-F5A1-48ED-8860-137B3592F196}" srcOrd="0" destOrd="0" parTransId="{B695A67B-6331-4743-A047-63C644470286}" sibTransId="{11D4EA13-C0A8-4D13-8CF9-1ED8E73E6A6B}"/>
    <dgm:cxn modelId="{E076F442-AC71-449C-A994-3F7258262E51}" type="presOf" srcId="{68ED1183-2078-407A-85F0-F5D3EE56BED4}" destId="{8CCE7A58-8D98-4474-B0E1-8FA5A291B88E}" srcOrd="0" destOrd="0" presId="urn:microsoft.com/office/officeart/2011/layout/TabList"/>
    <dgm:cxn modelId="{3C9DC434-6C61-4180-AD74-B9A01C4ACA4A}" type="presOf" srcId="{B0119334-F5A1-48ED-8860-137B3592F196}" destId="{7B719306-B07B-4038-A89B-53F636B825EC}" srcOrd="0" destOrd="0" presId="urn:microsoft.com/office/officeart/2011/layout/TabList"/>
    <dgm:cxn modelId="{AB6A584C-485C-49B9-8451-0E4356C5507D}" type="presOf" srcId="{D86918BB-1E71-4925-969F-562F32B25B4D}" destId="{C5FCA303-68DF-4A22-A1ED-375B800B8FCC}" srcOrd="0" destOrd="0" presId="urn:microsoft.com/office/officeart/2011/layout/TabList"/>
    <dgm:cxn modelId="{97500E32-8056-4E93-BF95-7948824810E8}" srcId="{68ED1183-2078-407A-85F0-F5D3EE56BED4}" destId="{D86918BB-1E71-4925-969F-562F32B25B4D}" srcOrd="1" destOrd="0" parTransId="{2A2A1A61-5202-4FF7-9BFC-6FE215667F10}" sibTransId="{C6CB2E19-DBED-4CF5-8018-BFBF3DC7A741}"/>
    <dgm:cxn modelId="{B7A1674C-CA89-4E65-BDAC-9649E9165105}" type="presOf" srcId="{E88A2927-76BC-431A-8638-CB60058389EC}" destId="{703579FC-8454-4A82-8409-7EE4B582804F}" srcOrd="0" destOrd="0" presId="urn:microsoft.com/office/officeart/2011/layout/TabList"/>
    <dgm:cxn modelId="{141B7109-BDE5-4CF2-BB7F-A8FFD71EA253}" type="presParOf" srcId="{8CCE7A58-8D98-4474-B0E1-8FA5A291B88E}" destId="{E785B463-668F-4D98-8F02-3C76DD90A126}" srcOrd="0" destOrd="0" presId="urn:microsoft.com/office/officeart/2011/layout/TabList"/>
    <dgm:cxn modelId="{EEA96043-F4EA-4F25-B3E0-9932C04C33CB}" type="presParOf" srcId="{E785B463-668F-4D98-8F02-3C76DD90A126}" destId="{DB925546-C6DA-4E28-8E1E-685F22341D5F}" srcOrd="0" destOrd="0" presId="urn:microsoft.com/office/officeart/2011/layout/TabList"/>
    <dgm:cxn modelId="{1FB89346-8D0E-4100-A6CF-4ED6600583D7}" type="presParOf" srcId="{E785B463-668F-4D98-8F02-3C76DD90A126}" destId="{7B719306-B07B-4038-A89B-53F636B825EC}" srcOrd="1" destOrd="0" presId="urn:microsoft.com/office/officeart/2011/layout/TabList"/>
    <dgm:cxn modelId="{96C60BCC-0C59-42DE-8886-D6794E68D857}" type="presParOf" srcId="{E785B463-668F-4D98-8F02-3C76DD90A126}" destId="{FEF1D1F6-38D3-4BF8-8E9A-F96F9F67A0D8}" srcOrd="2" destOrd="0" presId="urn:microsoft.com/office/officeart/2011/layout/TabList"/>
    <dgm:cxn modelId="{665E80F8-D2DF-4BAC-88C5-B8350681A9A7}" type="presParOf" srcId="{8CCE7A58-8D98-4474-B0E1-8FA5A291B88E}" destId="{F98B0495-C53C-44CA-9F99-DB8460FEEA53}" srcOrd="1" destOrd="0" presId="urn:microsoft.com/office/officeart/2011/layout/TabList"/>
    <dgm:cxn modelId="{C24229F1-B11C-4155-9835-BC57B539A1F1}" type="presParOf" srcId="{8CCE7A58-8D98-4474-B0E1-8FA5A291B88E}" destId="{B5543DBA-1A7C-4647-A806-D06040E7A792}" srcOrd="2" destOrd="0" presId="urn:microsoft.com/office/officeart/2011/layout/TabList"/>
    <dgm:cxn modelId="{5647455D-28DD-4CAC-92B5-46CACDBAB7A9}" type="presParOf" srcId="{B5543DBA-1A7C-4647-A806-D06040E7A792}" destId="{802C6B4F-0D3E-4AA4-B61A-836A72804233}" srcOrd="0" destOrd="0" presId="urn:microsoft.com/office/officeart/2011/layout/TabList"/>
    <dgm:cxn modelId="{5C0CFD56-B7C0-4AC2-9371-ED275A109DB0}" type="presParOf" srcId="{B5543DBA-1A7C-4647-A806-D06040E7A792}" destId="{C5FCA303-68DF-4A22-A1ED-375B800B8FCC}" srcOrd="1" destOrd="0" presId="urn:microsoft.com/office/officeart/2011/layout/TabList"/>
    <dgm:cxn modelId="{E1D988E5-0B78-4F61-B669-49018D7B6EF0}" type="presParOf" srcId="{B5543DBA-1A7C-4647-A806-D06040E7A792}" destId="{56B74C07-3E66-4B67-BEAC-CC7B1BA1AA01}" srcOrd="2" destOrd="0" presId="urn:microsoft.com/office/officeart/2011/layout/TabList"/>
    <dgm:cxn modelId="{8DD100A7-7502-4EB9-B63C-4160132B27E3}" type="presParOf" srcId="{8CCE7A58-8D98-4474-B0E1-8FA5A291B88E}" destId="{635B46E7-8A6C-4B4A-B704-558BA080F4A4}" srcOrd="3" destOrd="0" presId="urn:microsoft.com/office/officeart/2011/layout/TabList"/>
    <dgm:cxn modelId="{0FD33B0E-E651-4F12-988E-D4693919DCCE}" type="presParOf" srcId="{8CCE7A58-8D98-4474-B0E1-8FA5A291B88E}" destId="{5A6260C9-EB90-4F50-AFD9-F4849E5271CE}" srcOrd="4" destOrd="0" presId="urn:microsoft.com/office/officeart/2011/layout/TabList"/>
    <dgm:cxn modelId="{E5AA6D67-8A08-4F8C-981B-631FDA931048}" type="presParOf" srcId="{5A6260C9-EB90-4F50-AFD9-F4849E5271CE}" destId="{E8906489-69EA-44C3-91C6-FCFA9DA40705}" srcOrd="0" destOrd="0" presId="urn:microsoft.com/office/officeart/2011/layout/TabList"/>
    <dgm:cxn modelId="{3DFC5A5B-E1F6-4CC2-BDE8-F442FA0389C7}" type="presParOf" srcId="{5A6260C9-EB90-4F50-AFD9-F4849E5271CE}" destId="{703579FC-8454-4A82-8409-7EE4B582804F}" srcOrd="1" destOrd="0" presId="urn:microsoft.com/office/officeart/2011/layout/TabList"/>
    <dgm:cxn modelId="{08B12F76-3A53-456F-93C8-A278E5481076}" type="presParOf" srcId="{5A6260C9-EB90-4F50-AFD9-F4849E5271CE}" destId="{2F0B96A1-88C4-415B-981E-CD76DC33036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B96A1-88C4-415B-981E-CD76DC330362}">
      <dsp:nvSpPr>
        <dsp:cNvPr id="0" name=""/>
        <dsp:cNvSpPr/>
      </dsp:nvSpPr>
      <dsp:spPr>
        <a:xfrm>
          <a:off x="495209" y="2376183"/>
          <a:ext cx="5040560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74C07-3E66-4B67-BEAC-CC7B1BA1AA01}">
      <dsp:nvSpPr>
        <dsp:cNvPr id="0" name=""/>
        <dsp:cNvSpPr/>
      </dsp:nvSpPr>
      <dsp:spPr>
        <a:xfrm>
          <a:off x="307162" y="1571374"/>
          <a:ext cx="5040560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1D1F6-38D3-4BF8-8E9A-F96F9F67A0D8}">
      <dsp:nvSpPr>
        <dsp:cNvPr id="0" name=""/>
        <dsp:cNvSpPr/>
      </dsp:nvSpPr>
      <dsp:spPr>
        <a:xfrm>
          <a:off x="0" y="766565"/>
          <a:ext cx="5040560" cy="0"/>
        </a:xfrm>
        <a:prstGeom prst="line">
          <a:avLst/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925546-C6DA-4E28-8E1E-685F22341D5F}">
      <dsp:nvSpPr>
        <dsp:cNvPr id="0" name=""/>
        <dsp:cNvSpPr/>
      </dsp:nvSpPr>
      <dsp:spPr>
        <a:xfrm>
          <a:off x="1310545" y="80"/>
          <a:ext cx="3730014" cy="76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9306-B07B-4038-A89B-53F636B825EC}">
      <dsp:nvSpPr>
        <dsp:cNvPr id="0" name=""/>
        <dsp:cNvSpPr/>
      </dsp:nvSpPr>
      <dsp:spPr>
        <a:xfrm>
          <a:off x="0" y="80"/>
          <a:ext cx="1310545" cy="7664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Web</a:t>
          </a:r>
          <a:endParaRPr lang="fr-FR" sz="2400" kern="1200" dirty="0"/>
        </a:p>
      </dsp:txBody>
      <dsp:txXfrm>
        <a:off x="37423" y="37503"/>
        <a:ext cx="1235699" cy="729062"/>
      </dsp:txXfrm>
    </dsp:sp>
    <dsp:sp modelId="{802C6B4F-0D3E-4AA4-B61A-836A72804233}">
      <dsp:nvSpPr>
        <dsp:cNvPr id="0" name=""/>
        <dsp:cNvSpPr/>
      </dsp:nvSpPr>
      <dsp:spPr>
        <a:xfrm>
          <a:off x="1617708" y="804889"/>
          <a:ext cx="3730014" cy="76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CA303-68DF-4A22-A1ED-375B800B8FCC}">
      <dsp:nvSpPr>
        <dsp:cNvPr id="0" name=""/>
        <dsp:cNvSpPr/>
      </dsp:nvSpPr>
      <dsp:spPr>
        <a:xfrm>
          <a:off x="-307162" y="804889"/>
          <a:ext cx="2539195" cy="7664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Eco-Informatique</a:t>
          </a:r>
          <a:endParaRPr lang="fr-FR" sz="2400" kern="1200" dirty="0"/>
        </a:p>
      </dsp:txBody>
      <dsp:txXfrm>
        <a:off x="-269739" y="842312"/>
        <a:ext cx="2464349" cy="729062"/>
      </dsp:txXfrm>
    </dsp:sp>
    <dsp:sp modelId="{E8906489-69EA-44C3-91C6-FCFA9DA40705}">
      <dsp:nvSpPr>
        <dsp:cNvPr id="0" name=""/>
        <dsp:cNvSpPr/>
      </dsp:nvSpPr>
      <dsp:spPr>
        <a:xfrm>
          <a:off x="1805754" y="1609698"/>
          <a:ext cx="3730014" cy="76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579FC-8454-4A82-8409-7EE4B582804F}">
      <dsp:nvSpPr>
        <dsp:cNvPr id="0" name=""/>
        <dsp:cNvSpPr/>
      </dsp:nvSpPr>
      <dsp:spPr>
        <a:xfrm>
          <a:off x="-495209" y="1609698"/>
          <a:ext cx="3291382" cy="766485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 smtClean="0"/>
            <a:t>Prog &amp; traitement d’</a:t>
          </a:r>
          <a:r>
            <a:rPr lang="fr-FR" sz="2400" b="1" kern="1200" dirty="0" smtClean="0"/>
            <a:t>images</a:t>
          </a:r>
          <a:endParaRPr lang="fr-FR" sz="2400" b="1" kern="1200" dirty="0"/>
        </a:p>
      </dsp:txBody>
      <dsp:txXfrm>
        <a:off x="-457786" y="1647121"/>
        <a:ext cx="3216536" cy="72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Liste d’onglets"/>
  <dgm:desc val="Permet de représenter des blocs d’informations non séquentiels ou groupés. Utilisation optimale avec des listes comportant de petites quantités de texte Niveau 1. Le premier Niveau 2 s’affiche en regard du texte Niveau 1 et le reste du texte Niveau 2 apparaît en dessous du texte Niveau 1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D5A6E-E8A1-4CB5-91B8-DD96D8DF3EAD}" type="datetimeFigureOut">
              <a:rPr lang="fr-FR" smtClean="0"/>
              <a:pPr/>
              <a:t>16/10/2014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D5F0C-FA02-4D26-B63B-2E1E85EE9AB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77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47417-4904-4E90-8D03-60CBAB05B04B}" type="datetimeFigureOut">
              <a:rPr lang="fr-FR" smtClean="0"/>
              <a:pPr/>
              <a:t>16/10/2014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AE76F-7169-4813-8FC7-5C896018C12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4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adéquation avec les projets du Labo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0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829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 je voudrais finir</a:t>
            </a:r>
            <a:r>
              <a:rPr lang="fr-FR" baseline="0" dirty="0" smtClean="0"/>
              <a:t> par un certain nombre de livres qui ont nourris mes réflexions depuis que je suis enseignant chercheur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33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Diffusion de connaissances</a:t>
            </a:r>
          </a:p>
          <a:p>
            <a:r>
              <a:rPr lang="fr-FR" dirty="0" smtClean="0"/>
              <a:t>Vulgarisation</a:t>
            </a:r>
            <a:r>
              <a:rPr lang="fr-FR" baseline="0" dirty="0" smtClean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407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Ne pas oublier de parler de la formation</a:t>
            </a:r>
            <a:r>
              <a:rPr lang="fr-FR" baseline="0" dirty="0" smtClean="0"/>
              <a:t> et la certification </a:t>
            </a:r>
            <a:r>
              <a:rPr lang="fr-FR" baseline="0" dirty="0" err="1" smtClean="0"/>
              <a:t>GreenIT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40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77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66899-8F16-49CC-A19B-E10BF2AEAAAA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91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8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14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AE76F-7169-4813-8FC7-5C896018C12F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742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668812825_b28e0504e9_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929322" y="-24"/>
            <a:ext cx="3214678" cy="432566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1" name="Rectangle 10"/>
          <p:cNvSpPr/>
          <p:nvPr userDrawn="1"/>
        </p:nvSpPr>
        <p:spPr>
          <a:xfrm>
            <a:off x="0" y="2928934"/>
            <a:ext cx="9144000" cy="1500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916243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72018"/>
            <a:ext cx="6400800" cy="13287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1277-D403-4965-B2EF-B29976CFB5A1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142844" y="214290"/>
            <a:ext cx="1143008" cy="1215577"/>
            <a:chOff x="142844" y="214290"/>
            <a:chExt cx="1143008" cy="1215577"/>
          </a:xfrm>
        </p:grpSpPr>
        <p:pic>
          <p:nvPicPr>
            <p:cNvPr id="7" name="Image 6" descr="logo_UnivLR_quadri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214282" y="214290"/>
              <a:ext cx="1000132" cy="1000132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 userDrawn="1"/>
          </p:nvSpPr>
          <p:spPr>
            <a:xfrm>
              <a:off x="142844" y="1214423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fr-FR" sz="800" b="1" dirty="0" smtClean="0"/>
            </a:p>
          </p:txBody>
        </p:sp>
      </p:grpSp>
      <p:pic>
        <p:nvPicPr>
          <p:cNvPr id="14" name="Picture 3" descr="D:\Skydrive\HDR\00_presentation\images\L3I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23" y="197643"/>
            <a:ext cx="1716087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E03F-FF2E-4190-8420-301C47F2153F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FEE6-97F5-4D11-843A-403E6701BF8B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4287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BC36-84EB-4B7A-96A5-FCC37F1B2EE3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668812825_b28e0504e9_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929322" y="0"/>
            <a:ext cx="3214678" cy="432566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78606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307CA-EA25-4BE1-95B3-94C6B03EDD95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4286256"/>
            <a:ext cx="9144000" cy="1428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14287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3C57-3158-4545-B2A1-EB336B614CBC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14287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C6A0-8700-4355-ACF4-5187C06FE936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14287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F8CA-E2F5-41D4-B28F-0A927C077BBB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E937-9E85-46CC-9431-45D184183396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3500430" cy="14287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DCD5E-27A8-48C9-A2CE-9746F8487EB4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3B10-8DCE-4B25-AFC5-96B6ABD781BB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079A5-4CD4-4321-BFCB-A5BE48F0E468}" type="datetime1">
              <a:rPr lang="fr-FR" smtClean="0"/>
              <a:pPr/>
              <a:t>16/10/2014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VISAPP - Angers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FB76-1F16-44CB-8BA9-807DA41CC34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26" Type="http://schemas.openxmlformats.org/officeDocument/2006/relationships/image" Target="../media/image52.jpeg"/><Relationship Id="rId3" Type="http://schemas.openxmlformats.org/officeDocument/2006/relationships/image" Target="../media/image29.jpeg"/><Relationship Id="rId21" Type="http://schemas.openxmlformats.org/officeDocument/2006/relationships/image" Target="../media/image47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5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23" Type="http://schemas.openxmlformats.org/officeDocument/2006/relationships/image" Target="../media/image49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Relationship Id="rId27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gif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10" Type="http://schemas.openxmlformats.org/officeDocument/2006/relationships/image" Target="../media/image93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916243"/>
            <a:ext cx="9144000" cy="1470025"/>
          </a:xfrm>
        </p:spPr>
        <p:txBody>
          <a:bodyPr>
            <a:noAutofit/>
          </a:bodyPr>
          <a:lstStyle/>
          <a:p>
            <a:r>
              <a:rPr lang="fr-FR" sz="2800" b="0" dirty="0" smtClean="0">
                <a:effectLst/>
              </a:rPr>
              <a:t>Recherche de l’information dans les images :</a:t>
            </a:r>
            <a:br>
              <a:rPr lang="fr-FR" sz="2800" b="0" dirty="0" smtClean="0">
                <a:effectLst/>
              </a:rPr>
            </a:br>
            <a:r>
              <a:rPr lang="fr-FR" sz="2800" b="0" i="1" dirty="0" smtClean="0">
                <a:effectLst/>
              </a:rPr>
              <a:t>de la saillance à la prégnance</a:t>
            </a:r>
            <a:endParaRPr lang="en-US" sz="3600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Habilitation à Diriger </a:t>
            </a:r>
            <a:r>
              <a:rPr lang="fr-FR" sz="1600" b="1" dirty="0" smtClean="0">
                <a:solidFill>
                  <a:schemeClr val="tx1"/>
                </a:solidFill>
              </a:rPr>
              <a:t>des </a:t>
            </a:r>
            <a:r>
              <a:rPr lang="fr-FR" sz="1600" b="1" dirty="0">
                <a:solidFill>
                  <a:schemeClr val="tx1"/>
                </a:solidFill>
              </a:rPr>
              <a:t>Recherches</a:t>
            </a:r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Vincent </a:t>
            </a:r>
            <a:r>
              <a:rPr lang="en-US" sz="1600" b="1" dirty="0" err="1" smtClean="0">
                <a:solidFill>
                  <a:schemeClr val="tx1"/>
                </a:solidFill>
              </a:rPr>
              <a:t>Courboulay</a:t>
            </a:r>
            <a:r>
              <a:rPr lang="en-US" sz="1600" b="1" dirty="0" smtClean="0">
                <a:solidFill>
                  <a:schemeClr val="tx1"/>
                </a:solidFill>
              </a:rPr>
              <a:t>,  le 6 </a:t>
            </a:r>
            <a:r>
              <a:rPr lang="en-US" sz="1600" b="1" dirty="0" err="1" smtClean="0">
                <a:solidFill>
                  <a:schemeClr val="tx1"/>
                </a:solidFill>
              </a:rPr>
              <a:t>Octobre</a:t>
            </a:r>
            <a:r>
              <a:rPr lang="en-US" sz="1600" b="1" dirty="0" smtClean="0">
                <a:solidFill>
                  <a:schemeClr val="tx1"/>
                </a:solidFill>
              </a:rPr>
              <a:t> 2014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1277-D403-4965-B2EF-B29976CFB5A1}" type="datetime1">
              <a:rPr lang="fr-FR" smtClean="0"/>
              <a:pPr/>
              <a:t>16/10/2014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2339752" y="6309320"/>
            <a:ext cx="4184104" cy="365125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2290" name="Picture 2" descr="C:\Users\vcourbou\Downloads\Unitag_QRCode_1411922452654\Unitag_QRCode_14119224526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2" y="4509120"/>
            <a:ext cx="1909365" cy="19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000" y="3573016"/>
            <a:ext cx="8686800" cy="3186000"/>
          </a:xfrm>
        </p:spPr>
        <p:txBody>
          <a:bodyPr>
            <a:norm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Résultat</a:t>
            </a:r>
          </a:p>
          <a:p>
            <a:pPr lvl="1"/>
            <a:r>
              <a:rPr lang="fr-FR" sz="2400" dirty="0" smtClean="0"/>
              <a:t>La dynamique de l’intérêt évolue selon l’équation </a:t>
            </a:r>
            <a:r>
              <a:rPr lang="fr-FR" sz="2400" dirty="0"/>
              <a:t>suivante :</a:t>
            </a:r>
          </a:p>
          <a:p>
            <a:pPr lvl="1"/>
            <a:endParaRPr lang="fr-FR" sz="24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519" y="5013176"/>
            <a:ext cx="4342987" cy="15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:\Skydrive\HDR\00_presentation\images\observateu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12410"/>
            <a:ext cx="216024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Modélisation de la dynamique attentionnelle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Picture 3" descr="D:\Skydrive\HDR\00_presentation\images\inmybra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10" y="1618585"/>
            <a:ext cx="1478059" cy="153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89901" y="2829404"/>
            <a:ext cx="2069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I-J=</a:t>
            </a:r>
            <a:r>
              <a:rPr lang="fr-FR" sz="36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extrem</a:t>
            </a:r>
            <a:endParaRPr lang="fr-FR" sz="36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262202" y="2062411"/>
            <a:ext cx="2938084" cy="693244"/>
            <a:chOff x="3262202" y="2062411"/>
            <a:chExt cx="2938084" cy="693244"/>
          </a:xfrm>
        </p:grpSpPr>
        <p:sp>
          <p:nvSpPr>
            <p:cNvPr id="8" name="Rectangle 7"/>
            <p:cNvSpPr/>
            <p:nvPr/>
          </p:nvSpPr>
          <p:spPr>
            <a:xfrm>
              <a:off x="3262202" y="2062411"/>
              <a:ext cx="3016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I</a:t>
              </a:r>
              <a:endParaRPr lang="fr-FR" sz="3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8144" y="2109324"/>
              <a:ext cx="332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J</a:t>
              </a:r>
              <a:endParaRPr lang="fr-FR" sz="3600" dirty="0"/>
            </a:p>
          </p:txBody>
        </p:sp>
        <p:sp>
          <p:nvSpPr>
            <p:cNvPr id="10" name="Flèche droite 9"/>
            <p:cNvSpPr/>
            <p:nvPr/>
          </p:nvSpPr>
          <p:spPr>
            <a:xfrm>
              <a:off x="3653465" y="2412895"/>
              <a:ext cx="2142671" cy="111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5736" y="2109324"/>
              <a:ext cx="8781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optimal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374011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kydrive\HDR\00_presentation\images\observateu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12410"/>
            <a:ext cx="216024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Modélisation de la dynamique attentionnelle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3573016"/>
            <a:ext cx="8686800" cy="3186000"/>
          </a:xfrm>
        </p:spPr>
        <p:txBody>
          <a:bodyPr>
            <a:norm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Interprétation </a:t>
            </a:r>
            <a:endParaRPr lang="fr-FR" sz="36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sz="2400" dirty="0" smtClean="0"/>
              <a:t>Equation similaire </a:t>
            </a:r>
            <a:r>
              <a:rPr lang="fr-FR" sz="2400" dirty="0"/>
              <a:t>à l’équation de </a:t>
            </a:r>
            <a:r>
              <a:rPr lang="fr-FR" sz="2400" dirty="0" smtClean="0"/>
              <a:t>Voltera-</a:t>
            </a:r>
            <a:r>
              <a:rPr lang="fr-FR" sz="2400" dirty="0" err="1" smtClean="0"/>
              <a:t>Lotka</a:t>
            </a:r>
            <a:r>
              <a:rPr lang="fr-FR" sz="2400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2400" dirty="0" smtClean="0"/>
              <a:t>Traduction de la </a:t>
            </a:r>
            <a:r>
              <a:rPr lang="fr-FR" sz="2400" dirty="0"/>
              <a:t>dynamique optimale au sens d’un </a:t>
            </a:r>
            <a:r>
              <a:rPr lang="fr-FR" sz="2400" dirty="0" err="1" smtClean="0"/>
              <a:t>ﬂot</a:t>
            </a:r>
            <a:r>
              <a:rPr lang="fr-FR" sz="2400" dirty="0" smtClean="0"/>
              <a:t> d’information du </a:t>
            </a:r>
            <a:r>
              <a:rPr lang="fr-FR" sz="2400" dirty="0"/>
              <a:t>processus </a:t>
            </a:r>
            <a:r>
              <a:rPr lang="fr-FR" sz="2400" dirty="0" smtClean="0"/>
              <a:t>d’observation vers </a:t>
            </a:r>
            <a:r>
              <a:rPr lang="fr-FR" sz="2400" dirty="0"/>
              <a:t>l’observateur sans </a:t>
            </a:r>
            <a:r>
              <a:rPr lang="fr-FR" sz="2400" i="1" dirty="0"/>
              <a:t>a </a:t>
            </a:r>
            <a:r>
              <a:rPr lang="fr-FR" sz="2400" i="1" dirty="0" smtClean="0"/>
              <a:t>priori</a:t>
            </a:r>
            <a:r>
              <a:rPr lang="fr-FR" sz="2400" dirty="0" smtClean="0"/>
              <a:t>.</a:t>
            </a:r>
            <a:endParaRPr lang="fr-FR" sz="2400" dirty="0"/>
          </a:p>
          <a:p>
            <a:pPr marL="971550" lvl="1" indent="-514350">
              <a:buFont typeface="+mj-lt"/>
              <a:buAutoNum type="arabicPeriod"/>
            </a:pPr>
            <a:r>
              <a:rPr lang="fr-FR" sz="2400" b="1" dirty="0" smtClean="0">
                <a:solidFill>
                  <a:srgbClr val="FF0000"/>
                </a:solidFill>
              </a:rPr>
              <a:t>Attention </a:t>
            </a:r>
            <a:r>
              <a:rPr lang="fr-FR" sz="2400" b="1" dirty="0">
                <a:solidFill>
                  <a:srgbClr val="FF0000"/>
                </a:solidFill>
              </a:rPr>
              <a:t>visuelle </a:t>
            </a:r>
            <a:r>
              <a:rPr lang="fr-FR" sz="2400" b="1" dirty="0" smtClean="0">
                <a:solidFill>
                  <a:srgbClr val="FF0000"/>
                </a:solidFill>
              </a:rPr>
              <a:t>vue </a:t>
            </a:r>
            <a:r>
              <a:rPr lang="fr-FR" sz="2400" b="1" dirty="0">
                <a:solidFill>
                  <a:srgbClr val="FF0000"/>
                </a:solidFill>
              </a:rPr>
              <a:t>comme une compétition entre </a:t>
            </a:r>
            <a:r>
              <a:rPr lang="fr-FR" sz="2400" b="1" dirty="0" smtClean="0">
                <a:solidFill>
                  <a:srgbClr val="FF0000"/>
                </a:solidFill>
              </a:rPr>
              <a:t>différentes sources </a:t>
            </a:r>
            <a:r>
              <a:rPr lang="fr-FR" sz="2400" b="1" dirty="0">
                <a:solidFill>
                  <a:srgbClr val="FF0000"/>
                </a:solidFill>
              </a:rPr>
              <a:t>d’information et </a:t>
            </a:r>
            <a:r>
              <a:rPr lang="fr-FR" sz="2400" b="1" dirty="0" smtClean="0">
                <a:solidFill>
                  <a:srgbClr val="FF0000"/>
                </a:solidFill>
              </a:rPr>
              <a:t>l’intérêt.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6" name="Picture 3" descr="D:\Skydrive\HDR\00_presentation\images\inmybr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10" y="1618585"/>
            <a:ext cx="1478059" cy="153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89901" y="2829404"/>
            <a:ext cx="2069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I-J=</a:t>
            </a:r>
            <a:r>
              <a:rPr lang="fr-FR" sz="36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extrem</a:t>
            </a:r>
            <a:endParaRPr lang="fr-FR" sz="36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262202" y="2062411"/>
            <a:ext cx="2938084" cy="693244"/>
            <a:chOff x="3262202" y="2062411"/>
            <a:chExt cx="2938084" cy="693244"/>
          </a:xfrm>
        </p:grpSpPr>
        <p:sp>
          <p:nvSpPr>
            <p:cNvPr id="8" name="Rectangle 7"/>
            <p:cNvSpPr/>
            <p:nvPr/>
          </p:nvSpPr>
          <p:spPr>
            <a:xfrm>
              <a:off x="3262202" y="2062411"/>
              <a:ext cx="3016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I</a:t>
              </a:r>
              <a:endParaRPr lang="fr-FR" sz="3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8144" y="2109324"/>
              <a:ext cx="332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J</a:t>
              </a:r>
              <a:endParaRPr lang="fr-FR" sz="3600" dirty="0"/>
            </a:p>
          </p:txBody>
        </p:sp>
        <p:sp>
          <p:nvSpPr>
            <p:cNvPr id="10" name="Flèche droite 9"/>
            <p:cNvSpPr/>
            <p:nvPr/>
          </p:nvSpPr>
          <p:spPr>
            <a:xfrm>
              <a:off x="3653465" y="2412895"/>
              <a:ext cx="2142671" cy="111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5736" y="2109324"/>
              <a:ext cx="8781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optimal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995181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Deux méthodes d’estimation</a:t>
            </a:r>
          </a:p>
          <a:p>
            <a:pPr lvl="1"/>
            <a:r>
              <a:rPr lang="fr-FR" sz="2000" dirty="0" smtClean="0"/>
              <a:t>Taux de compression des coordonnées des focalisations</a:t>
            </a:r>
          </a:p>
          <a:p>
            <a:pPr lvl="1"/>
            <a:r>
              <a:rPr lang="fr-FR" sz="2000" dirty="0" smtClean="0"/>
              <a:t>Entropie de la longueur des saccades</a:t>
            </a:r>
            <a:endParaRPr lang="fr-FR" sz="1200" dirty="0" smtClean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86653-A57C-4926-B0CA-BF188034E5E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Complexité des images</a:t>
            </a:r>
            <a:endParaRPr lang="fr-FR" dirty="0"/>
          </a:p>
        </p:txBody>
      </p:sp>
      <p:pic>
        <p:nvPicPr>
          <p:cNvPr id="4" name="Image 3" descr="1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3284984"/>
            <a:ext cx="1247529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Image 4" descr="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3284984"/>
            <a:ext cx="1247529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Image 5" descr="parrot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864" y="3284984"/>
            <a:ext cx="1404156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Image 6" descr="zebres797Couleu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0032" y="3284985"/>
            <a:ext cx="1170130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" name="Image 7" descr="2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7" y="3284985"/>
            <a:ext cx="1247526" cy="9361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Image 8" descr="3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4328" y="3284984"/>
            <a:ext cx="1227039" cy="92073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Image 9" descr="5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1560" y="5013175"/>
            <a:ext cx="1228026" cy="92147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1" name="Image 10" descr="11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9712" y="5013175"/>
            <a:ext cx="1247528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 11" descr="92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9872" y="5013175"/>
            <a:ext cx="1247528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 12" descr="churchandcapitol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9255" y="5013176"/>
            <a:ext cx="1172905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Image 13" descr="85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56176" y="5013175"/>
            <a:ext cx="1247528" cy="9361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Image 14" descr="89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20438" y="5013175"/>
            <a:ext cx="1228026" cy="92147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6" name="ZoneTexte 15"/>
          <p:cNvSpPr txBox="1"/>
          <p:nvPr/>
        </p:nvSpPr>
        <p:spPr>
          <a:xfrm rot="16200000">
            <a:off x="-44748" y="35812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Simple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-190651" y="5265830"/>
            <a:ext cx="110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Complexe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1" name="Image 20" descr="Vélo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8557" y="4077072"/>
            <a:ext cx="739147" cy="5543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2" name="Image 21" descr="Lessive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55776" y="4077072"/>
            <a:ext cx="720080" cy="5400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3" name="Image 22" descr="Parrots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95936" y="4077072"/>
            <a:ext cx="792088" cy="5259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4" name="Image 23" descr="Zebre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36096" y="4077072"/>
            <a:ext cx="648072" cy="51643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Image 24" descr="tuyau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32240" y="4077072"/>
            <a:ext cx="720080" cy="5400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6" name="Image 25" descr="Porte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00392" y="4077072"/>
            <a:ext cx="720080" cy="5400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Image 26" descr="voiture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5616" y="5805264"/>
            <a:ext cx="739147" cy="5543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Image 27" descr="maison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83768" y="5805264"/>
            <a:ext cx="768085" cy="5760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9" name="Image 28" descr="lampadaire.jp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23928" y="5805264"/>
            <a:ext cx="768085" cy="5760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0" name="Image 29" descr="capitol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42520" y="5805264"/>
            <a:ext cx="715144" cy="5698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1" name="Image 30" descr="feu.jp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713173" y="5805264"/>
            <a:ext cx="739147" cy="5543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Image 31" descr="allée.jp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052387" y="5805264"/>
            <a:ext cx="768085" cy="57606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6588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La recherche attentionnelle d’information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Sous-titre 5"/>
          <p:cNvSpPr txBox="1">
            <a:spLocks/>
          </p:cNvSpPr>
          <p:nvPr/>
        </p:nvSpPr>
        <p:spPr>
          <a:xfrm>
            <a:off x="467544" y="4682153"/>
            <a:ext cx="756084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			</a:t>
            </a:r>
            <a:r>
              <a:rPr lang="fr-FR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sym typeface="Wingdings 2"/>
              </a:rPr>
              <a:t>  </a:t>
            </a:r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Un modèle perceptuel</a:t>
            </a:r>
          </a:p>
          <a:p>
            <a:pPr algn="l"/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		</a:t>
            </a:r>
            <a:r>
              <a:rPr lang="fr-FR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sym typeface="Wingdings 2"/>
              </a:rPr>
              <a:t>  </a:t>
            </a:r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Des applications</a:t>
            </a:r>
            <a:endParaRPr lang="fr-FR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979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i="1" dirty="0" smtClean="0"/>
              <a:t>Vers la prégnance</a:t>
            </a:r>
            <a:endParaRPr lang="fr-FR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7" name="Sous-titre 5"/>
          <p:cNvSpPr txBox="1">
            <a:spLocks/>
          </p:cNvSpPr>
          <p:nvPr/>
        </p:nvSpPr>
        <p:spPr>
          <a:xfrm>
            <a:off x="2411760" y="4653136"/>
            <a:ext cx="4248472" cy="132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sym typeface="Wingdings 2"/>
              </a:rPr>
              <a:t> </a:t>
            </a:r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émotions &amp; cuisine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9894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la </a:t>
            </a:r>
            <a:r>
              <a:rPr lang="fr-FR" dirty="0" err="1"/>
              <a:t>pregnance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Autofit/>
          </a:bodyPr>
          <a:lstStyle/>
          <a:p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Les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prégnances sont des entités non localisées, émises et reçues par les formes saillantes. </a:t>
            </a: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/>
            </a:r>
            <a:b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Lorsqu’une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forme saillante capture une prégnance, elle est investie par cette prégnance ; </a:t>
            </a:r>
            <a:endParaRPr lang="fr-FR" sz="2400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marL="0" indent="0" algn="r">
              <a:buNone/>
            </a:pPr>
            <a:r>
              <a:rPr lang="fr-FR" sz="24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R.Thom</a:t>
            </a:r>
            <a:endParaRPr lang="fr-FR" sz="2400" i="1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endParaRPr lang="fr-FR" sz="2400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11" name="Picture 2" descr="D:\Skydrive\HDR\00_presentation\images\le-chat-pot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429000"/>
            <a:ext cx="4493299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60968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la </a:t>
            </a:r>
            <a:r>
              <a:rPr lang="fr-FR" dirty="0" err="1"/>
              <a:t>pregnance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Base &amp; Evaluation</a:t>
            </a:r>
            <a:endParaRPr lang="fr-FR" sz="2800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8194" name="Picture 2" descr="D:\Skydrive\HDR\00_presentation\images\base_images_syntych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99954"/>
            <a:ext cx="5276107" cy="2771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8195" name="Picture 3" descr="D:\Skydrive\HDR\00_presentation\images\eval_emo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10543"/>
            <a:ext cx="2856417" cy="3360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" name="Picture 2" descr="D:\Skydrive\HDR\00_presentation\images\Logo_XLIM-SIC_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13176"/>
            <a:ext cx="2476501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55050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la </a:t>
            </a:r>
            <a:r>
              <a:rPr lang="fr-FR" dirty="0" err="1"/>
              <a:t>pregnance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Correlation </a:t>
            </a:r>
            <a:r>
              <a:rPr lang="en-US" sz="2800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émotionnelle</a:t>
            </a:r>
            <a:r>
              <a:rPr lang="en-US" sz="28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entre </a:t>
            </a:r>
            <a:r>
              <a:rPr lang="en-US" sz="2800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l’image</a:t>
            </a:r>
            <a:r>
              <a:rPr lang="en-US" sz="28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et la zone la plus </a:t>
            </a:r>
            <a:r>
              <a:rPr lang="en-US" sz="2800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saillante</a:t>
            </a:r>
            <a:endParaRPr lang="fr-FR" sz="2800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lvl="1"/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Les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prégnances sont des entités </a:t>
            </a:r>
            <a:r>
              <a:rPr lang="fr-FR" sz="24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non localisées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, émises et reçues par les formes saillantes.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6364998"/>
            <a:ext cx="30374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Collaboration </a:t>
            </a:r>
            <a:r>
              <a:rPr lang="fr-FR" sz="2000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S.Gbehounou</a:t>
            </a:r>
            <a:endParaRPr lang="fr-FR" sz="2400" dirty="0"/>
          </a:p>
        </p:txBody>
      </p:sp>
      <p:pic>
        <p:nvPicPr>
          <p:cNvPr id="6" name="Picture 7" descr="D:\These\Articles\CAIP2013\Images\pourcent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86992"/>
            <a:ext cx="3777187" cy="253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D:\These\Articles\CAIP2013\Images\ROI-img_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94" y="3431293"/>
            <a:ext cx="922718" cy="12292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D:\These\Articles\CAIP2013\Images\img_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05" y="3429000"/>
            <a:ext cx="920537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 descr="D:\These\Articles\CAIP2013\Images\img_1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9" y="4802196"/>
            <a:ext cx="920537" cy="1392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D:\These\Articles\CAIP2013\Images\ROI-img_12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03" y="4802196"/>
            <a:ext cx="922718" cy="1387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050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la </a:t>
            </a:r>
            <a:r>
              <a:rPr lang="fr-FR" dirty="0" err="1"/>
              <a:t>pregnance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ANR VISIIR : </a:t>
            </a:r>
            <a:r>
              <a:rPr lang="fr-FR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VIsual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fr-FR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Seek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for Interactive Image </a:t>
            </a:r>
            <a:r>
              <a:rPr lang="fr-FR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Retrieval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3075" name="Picture 3" descr="D:\Skydrive\HDR\HDRLyx\Images\cheesePlate-fu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849442" cy="2173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Rectangle 7"/>
          <p:cNvSpPr/>
          <p:nvPr/>
        </p:nvSpPr>
        <p:spPr>
          <a:xfrm>
            <a:off x="0" y="6364998"/>
            <a:ext cx="3507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Encadrement </a:t>
            </a:r>
            <a:r>
              <a:rPr lang="fr-FR" sz="2000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P.Denis</a:t>
            </a:r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, ANR VISIIR</a:t>
            </a:r>
            <a:endParaRPr lang="fr-FR" sz="2400" dirty="0"/>
          </a:p>
        </p:txBody>
      </p:sp>
      <p:pic>
        <p:nvPicPr>
          <p:cNvPr id="3074" name="Picture 2" descr="D:\Skydrive\HDR\HDRLyx\Images\punaises-sali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3056"/>
            <a:ext cx="3097038" cy="2173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0707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 Part </a:t>
            </a:r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N</a:t>
            </a:r>
            <a:r>
              <a:rPr lang="fr-FR" sz="1600" dirty="0">
                <a:solidFill>
                  <a:srgbClr val="FF0000"/>
                </a:solidFill>
              </a:rPr>
              <a:t>. </a:t>
            </a:r>
            <a:r>
              <a:rPr lang="fr-FR" sz="1600" dirty="0" err="1">
                <a:solidFill>
                  <a:srgbClr val="FF0000"/>
                </a:solidFill>
              </a:rPr>
              <a:t>Rempulski</a:t>
            </a:r>
            <a:r>
              <a:rPr lang="fr-FR" sz="1600" dirty="0">
                <a:solidFill>
                  <a:srgbClr val="FF0000"/>
                </a:solidFill>
              </a:rPr>
              <a:t>, A. </a:t>
            </a:r>
            <a:r>
              <a:rPr lang="fr-FR" sz="1600" dirty="0" err="1">
                <a:solidFill>
                  <a:srgbClr val="FF0000"/>
                </a:solidFill>
              </a:rPr>
              <a:t>Prigent</a:t>
            </a:r>
            <a:r>
              <a:rPr lang="fr-FR" sz="1600" dirty="0">
                <a:solidFill>
                  <a:srgbClr val="FF0000"/>
                </a:solidFill>
              </a:rPr>
              <a:t>, P. </a:t>
            </a:r>
            <a:r>
              <a:rPr lang="fr-FR" sz="1600" dirty="0" err="1">
                <a:solidFill>
                  <a:srgbClr val="FF0000"/>
                </a:solidFill>
              </a:rPr>
              <a:t>Estraillier</a:t>
            </a:r>
            <a:r>
              <a:rPr lang="fr-FR" sz="1600" dirty="0">
                <a:solidFill>
                  <a:srgbClr val="FF0000"/>
                </a:solidFill>
              </a:rPr>
              <a:t>, V. </a:t>
            </a:r>
            <a:r>
              <a:rPr lang="fr-FR" sz="1600" dirty="0" err="1">
                <a:solidFill>
                  <a:srgbClr val="FF0000"/>
                </a:solidFill>
              </a:rPr>
              <a:t>Courboulay</a:t>
            </a:r>
            <a:r>
              <a:rPr lang="fr-FR" sz="1600" dirty="0">
                <a:solidFill>
                  <a:srgbClr val="FF0000"/>
                </a:solidFill>
              </a:rPr>
              <a:t> and </a:t>
            </a:r>
            <a:r>
              <a:rPr lang="fr-FR" sz="1600" dirty="0" err="1" smtClean="0">
                <a:solidFill>
                  <a:srgbClr val="FF0000"/>
                </a:solidFill>
              </a:rPr>
              <a:t>M.Perreira</a:t>
            </a:r>
            <a:r>
              <a:rPr lang="fr-FR" sz="1600" dirty="0" smtClean="0">
                <a:solidFill>
                  <a:srgbClr val="FF0000"/>
                </a:solidFill>
              </a:rPr>
              <a:t> Da </a:t>
            </a:r>
            <a:r>
              <a:rPr lang="fr-FR" sz="1600" dirty="0">
                <a:solidFill>
                  <a:srgbClr val="FF0000"/>
                </a:solidFill>
              </a:rPr>
              <a:t>Silva, Adaptive </a:t>
            </a:r>
            <a:r>
              <a:rPr lang="fr-FR" sz="1600" dirty="0" err="1">
                <a:solidFill>
                  <a:srgbClr val="FF0000"/>
                </a:solidFill>
              </a:rPr>
              <a:t>Storytelling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based</a:t>
            </a:r>
            <a:r>
              <a:rPr lang="fr-FR" sz="1600" dirty="0">
                <a:solidFill>
                  <a:srgbClr val="FF0000"/>
                </a:solidFill>
              </a:rPr>
              <a:t> on model-</a:t>
            </a:r>
            <a:r>
              <a:rPr lang="fr-FR" sz="1600" dirty="0" err="1">
                <a:solidFill>
                  <a:srgbClr val="FF0000"/>
                </a:solidFill>
              </a:rPr>
              <a:t>checking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fr-FR" sz="1600" dirty="0" err="1">
                <a:solidFill>
                  <a:srgbClr val="FF0000"/>
                </a:solidFill>
              </a:rPr>
              <a:t>approaches</a:t>
            </a:r>
            <a:r>
              <a:rPr lang="fr-FR" sz="1600" dirty="0">
                <a:solidFill>
                  <a:srgbClr val="FF0000"/>
                </a:solidFill>
              </a:rPr>
              <a:t>, </a:t>
            </a:r>
            <a:r>
              <a:rPr lang="fr-FR" sz="1600" dirty="0" smtClean="0">
                <a:solidFill>
                  <a:srgbClr val="FF0000"/>
                </a:solidFill>
              </a:rPr>
              <a:t>IJIGS </a:t>
            </a:r>
            <a:r>
              <a:rPr lang="fr-FR" sz="1600" b="1" dirty="0" smtClean="0">
                <a:solidFill>
                  <a:srgbClr val="FF0000"/>
                </a:solidFill>
              </a:rPr>
              <a:t>International </a:t>
            </a:r>
            <a:r>
              <a:rPr lang="fr-FR" sz="1600" b="1" dirty="0">
                <a:solidFill>
                  <a:srgbClr val="FF0000"/>
                </a:solidFill>
              </a:rPr>
              <a:t>Journal of Intelligent </a:t>
            </a:r>
            <a:r>
              <a:rPr lang="fr-FR" sz="1600" b="1" dirty="0" err="1">
                <a:solidFill>
                  <a:srgbClr val="FF0000"/>
                </a:solidFill>
              </a:rPr>
              <a:t>Games</a:t>
            </a:r>
            <a:r>
              <a:rPr lang="fr-FR" sz="1600" b="1" dirty="0">
                <a:solidFill>
                  <a:srgbClr val="FF0000"/>
                </a:solidFill>
              </a:rPr>
              <a:t> and Simulation</a:t>
            </a:r>
            <a:r>
              <a:rPr lang="fr-FR" sz="1600" dirty="0">
                <a:solidFill>
                  <a:srgbClr val="FF0000"/>
                </a:solidFill>
              </a:rPr>
              <a:t>, 2009, Volume </a:t>
            </a:r>
            <a:r>
              <a:rPr lang="fr-FR" sz="1600" dirty="0" smtClean="0">
                <a:solidFill>
                  <a:srgbClr val="FF0000"/>
                </a:solidFill>
              </a:rPr>
              <a:t>5, </a:t>
            </a:r>
            <a:r>
              <a:rPr lang="fr-FR" sz="1600" dirty="0" err="1" smtClean="0">
                <a:solidFill>
                  <a:srgbClr val="FF0000"/>
                </a:solidFill>
              </a:rPr>
              <a:t>Number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>
                <a:solidFill>
                  <a:srgbClr val="FF0000"/>
                </a:solidFill>
              </a:rPr>
              <a:t>2, 33-42</a:t>
            </a:r>
            <a:r>
              <a:rPr lang="fr-FR" sz="1600" dirty="0" smtClean="0">
                <a:solidFill>
                  <a:srgbClr val="FF0000"/>
                </a:solidFill>
              </a:rPr>
              <a:t>.</a:t>
            </a:r>
          </a:p>
          <a:p>
            <a:endParaRPr lang="fr-FR" sz="1600" dirty="0"/>
          </a:p>
          <a:p>
            <a:r>
              <a:rPr lang="fr-FR" sz="1600" dirty="0" smtClean="0">
                <a:solidFill>
                  <a:srgbClr val="00B050"/>
                </a:solidFill>
              </a:rPr>
              <a:t>Mickaël </a:t>
            </a:r>
            <a:r>
              <a:rPr lang="fr-FR" sz="1600" dirty="0" err="1">
                <a:solidFill>
                  <a:srgbClr val="00B050"/>
                </a:solidFill>
              </a:rPr>
              <a:t>Coustaty</a:t>
            </a:r>
            <a:r>
              <a:rPr lang="fr-FR" sz="1600" dirty="0">
                <a:solidFill>
                  <a:srgbClr val="00B050"/>
                </a:solidFill>
              </a:rPr>
              <a:t>, Vincent </a:t>
            </a:r>
            <a:r>
              <a:rPr lang="fr-FR" sz="1600" dirty="0" err="1">
                <a:solidFill>
                  <a:srgbClr val="00B050"/>
                </a:solidFill>
              </a:rPr>
              <a:t>Courboulay</a:t>
            </a:r>
            <a:r>
              <a:rPr lang="fr-FR" sz="1600" dirty="0">
                <a:solidFill>
                  <a:srgbClr val="00B050"/>
                </a:solidFill>
              </a:rPr>
              <a:t>, Jean-Marc </a:t>
            </a:r>
            <a:r>
              <a:rPr lang="fr-FR" sz="1600" dirty="0" err="1">
                <a:solidFill>
                  <a:srgbClr val="00B050"/>
                </a:solidFill>
              </a:rPr>
              <a:t>Ogier</a:t>
            </a:r>
            <a:r>
              <a:rPr lang="fr-FR" sz="1600" dirty="0">
                <a:solidFill>
                  <a:srgbClr val="00B050"/>
                </a:solidFill>
              </a:rPr>
              <a:t>, “</a:t>
            </a:r>
            <a:r>
              <a:rPr lang="fr-FR" sz="1600" dirty="0" err="1">
                <a:solidFill>
                  <a:srgbClr val="00B050"/>
                </a:solidFill>
              </a:rPr>
              <a:t>Analyzing</a:t>
            </a:r>
            <a:r>
              <a:rPr lang="fr-FR" sz="1600" dirty="0">
                <a:solidFill>
                  <a:srgbClr val="00B050"/>
                </a:solidFill>
              </a:rPr>
              <a:t> </a:t>
            </a:r>
            <a:r>
              <a:rPr lang="fr-FR" sz="1600" dirty="0" smtClean="0">
                <a:solidFill>
                  <a:srgbClr val="00B050"/>
                </a:solidFill>
              </a:rPr>
              <a:t>Old Documents </a:t>
            </a:r>
            <a:r>
              <a:rPr lang="fr-FR" sz="1600" dirty="0" err="1">
                <a:solidFill>
                  <a:srgbClr val="00B050"/>
                </a:solidFill>
              </a:rPr>
              <a:t>Using</a:t>
            </a:r>
            <a:r>
              <a:rPr lang="fr-FR" sz="1600" dirty="0">
                <a:solidFill>
                  <a:srgbClr val="00B050"/>
                </a:solidFill>
              </a:rPr>
              <a:t> a </a:t>
            </a:r>
            <a:r>
              <a:rPr lang="fr-FR" sz="1600" dirty="0" err="1">
                <a:solidFill>
                  <a:srgbClr val="00B050"/>
                </a:solidFill>
              </a:rPr>
              <a:t>Complex</a:t>
            </a:r>
            <a:r>
              <a:rPr lang="fr-FR" sz="1600" dirty="0">
                <a:solidFill>
                  <a:srgbClr val="00B050"/>
                </a:solidFill>
              </a:rPr>
              <a:t> </a:t>
            </a:r>
            <a:r>
              <a:rPr lang="fr-FR" sz="1600" dirty="0" err="1">
                <a:solidFill>
                  <a:srgbClr val="00B050"/>
                </a:solidFill>
              </a:rPr>
              <a:t>Approach</a:t>
            </a:r>
            <a:r>
              <a:rPr lang="fr-FR" sz="1600" dirty="0">
                <a:solidFill>
                  <a:srgbClr val="00B050"/>
                </a:solidFill>
              </a:rPr>
              <a:t> : Application to Lettrines </a:t>
            </a:r>
            <a:r>
              <a:rPr lang="fr-FR" sz="1600" dirty="0" err="1">
                <a:solidFill>
                  <a:srgbClr val="00B050"/>
                </a:solidFill>
              </a:rPr>
              <a:t>Indexing</a:t>
            </a:r>
            <a:r>
              <a:rPr lang="fr-FR" sz="1600" dirty="0">
                <a:solidFill>
                  <a:srgbClr val="00B050"/>
                </a:solidFill>
              </a:rPr>
              <a:t> “ </a:t>
            </a:r>
            <a:r>
              <a:rPr lang="fr-FR" sz="1600" dirty="0" smtClean="0">
                <a:solidFill>
                  <a:srgbClr val="00B050"/>
                </a:solidFill>
              </a:rPr>
              <a:t>in </a:t>
            </a:r>
            <a:r>
              <a:rPr lang="fr-FR" sz="1600" b="1" dirty="0" err="1" smtClean="0">
                <a:solidFill>
                  <a:srgbClr val="00B050"/>
                </a:solidFill>
              </a:rPr>
              <a:t>Advances</a:t>
            </a:r>
            <a:r>
              <a:rPr lang="fr-FR" sz="1600" b="1" dirty="0" smtClean="0">
                <a:solidFill>
                  <a:srgbClr val="00B050"/>
                </a:solidFill>
              </a:rPr>
              <a:t> </a:t>
            </a:r>
            <a:r>
              <a:rPr lang="fr-FR" sz="1600" b="1" dirty="0">
                <a:solidFill>
                  <a:srgbClr val="00B050"/>
                </a:solidFill>
              </a:rPr>
              <a:t>in </a:t>
            </a:r>
            <a:r>
              <a:rPr lang="fr-FR" sz="1600" b="1" dirty="0" err="1">
                <a:solidFill>
                  <a:srgbClr val="00B050"/>
                </a:solidFill>
              </a:rPr>
              <a:t>Knowledge</a:t>
            </a:r>
            <a:r>
              <a:rPr lang="fr-FR" sz="1600" b="1" dirty="0">
                <a:solidFill>
                  <a:srgbClr val="00B050"/>
                </a:solidFill>
              </a:rPr>
              <a:t> </a:t>
            </a:r>
            <a:r>
              <a:rPr lang="fr-FR" sz="1600" b="1" dirty="0" err="1">
                <a:solidFill>
                  <a:srgbClr val="00B050"/>
                </a:solidFill>
              </a:rPr>
              <a:t>Discovery</a:t>
            </a:r>
            <a:r>
              <a:rPr lang="fr-FR" sz="1600" b="1" dirty="0">
                <a:solidFill>
                  <a:srgbClr val="00B050"/>
                </a:solidFill>
              </a:rPr>
              <a:t> and Management</a:t>
            </a:r>
            <a:r>
              <a:rPr lang="fr-FR" sz="1600" dirty="0">
                <a:solidFill>
                  <a:srgbClr val="00B050"/>
                </a:solidFill>
              </a:rPr>
              <a:t>. Volume 2 </a:t>
            </a:r>
            <a:r>
              <a:rPr lang="fr-FR" sz="1600" dirty="0" err="1">
                <a:solidFill>
                  <a:srgbClr val="00B050"/>
                </a:solidFill>
              </a:rPr>
              <a:t>Series</a:t>
            </a:r>
            <a:r>
              <a:rPr lang="fr-FR" sz="1600" dirty="0">
                <a:solidFill>
                  <a:srgbClr val="00B050"/>
                </a:solidFill>
              </a:rPr>
              <a:t> : </a:t>
            </a:r>
            <a:r>
              <a:rPr lang="fr-FR" sz="1600" dirty="0" err="1" smtClean="0">
                <a:solidFill>
                  <a:srgbClr val="00B050"/>
                </a:solidFill>
              </a:rPr>
              <a:t>Studies</a:t>
            </a:r>
            <a:r>
              <a:rPr lang="fr-FR" sz="1600" dirty="0" smtClean="0">
                <a:solidFill>
                  <a:srgbClr val="00B050"/>
                </a:solidFill>
              </a:rPr>
              <a:t> in </a:t>
            </a:r>
            <a:r>
              <a:rPr lang="fr-FR" sz="1600" dirty="0" err="1">
                <a:solidFill>
                  <a:srgbClr val="00B050"/>
                </a:solidFill>
              </a:rPr>
              <a:t>Computational</a:t>
            </a:r>
            <a:r>
              <a:rPr lang="fr-FR" sz="1600" dirty="0">
                <a:solidFill>
                  <a:srgbClr val="00B050"/>
                </a:solidFill>
              </a:rPr>
              <a:t> Intelligence, (2012) </a:t>
            </a:r>
            <a:r>
              <a:rPr lang="fr-FR" sz="1600" dirty="0" smtClean="0">
                <a:solidFill>
                  <a:srgbClr val="00B050"/>
                </a:solidFill>
              </a:rPr>
              <a:t>155-172</a:t>
            </a:r>
          </a:p>
          <a:p>
            <a:endParaRPr lang="fr-FR" sz="1600" dirty="0"/>
          </a:p>
          <a:p>
            <a:r>
              <a:rPr lang="fr-FR" sz="1600" dirty="0" err="1" smtClean="0">
                <a:solidFill>
                  <a:srgbClr val="0070C0"/>
                </a:solidFill>
              </a:rPr>
              <a:t>Gbehounou</a:t>
            </a:r>
            <a:r>
              <a:rPr lang="fr-FR" sz="1600" dirty="0" smtClean="0">
                <a:solidFill>
                  <a:srgbClr val="0070C0"/>
                </a:solidFill>
              </a:rPr>
              <a:t> </a:t>
            </a:r>
            <a:r>
              <a:rPr lang="fr-FR" sz="1600" dirty="0">
                <a:solidFill>
                  <a:srgbClr val="0070C0"/>
                </a:solidFill>
              </a:rPr>
              <a:t>S., </a:t>
            </a:r>
            <a:r>
              <a:rPr lang="fr-FR" sz="1600" dirty="0" err="1">
                <a:solidFill>
                  <a:srgbClr val="0070C0"/>
                </a:solidFill>
              </a:rPr>
              <a:t>Lecellier</a:t>
            </a:r>
            <a:r>
              <a:rPr lang="fr-FR" sz="1600" dirty="0">
                <a:solidFill>
                  <a:srgbClr val="0070C0"/>
                </a:solidFill>
              </a:rPr>
              <a:t> F., Fernandez-</a:t>
            </a:r>
            <a:r>
              <a:rPr lang="fr-FR" sz="1600" dirty="0" err="1">
                <a:solidFill>
                  <a:srgbClr val="0070C0"/>
                </a:solidFill>
              </a:rPr>
              <a:t>Maloigne</a:t>
            </a:r>
            <a:r>
              <a:rPr lang="fr-FR" sz="1600" dirty="0">
                <a:solidFill>
                  <a:srgbClr val="0070C0"/>
                </a:solidFill>
              </a:rPr>
              <a:t> C., </a:t>
            </a:r>
            <a:r>
              <a:rPr lang="fr-FR" sz="1600" dirty="0" err="1">
                <a:solidFill>
                  <a:srgbClr val="0070C0"/>
                </a:solidFill>
              </a:rPr>
              <a:t>Courboulay</a:t>
            </a:r>
            <a:r>
              <a:rPr lang="fr-FR" sz="1600" dirty="0">
                <a:solidFill>
                  <a:srgbClr val="0070C0"/>
                </a:solidFill>
              </a:rPr>
              <a:t> V. </a:t>
            </a:r>
            <a:r>
              <a:rPr lang="fr-FR" sz="1600" dirty="0" smtClean="0">
                <a:solidFill>
                  <a:srgbClr val="0070C0"/>
                </a:solidFill>
              </a:rPr>
              <a:t>Can </a:t>
            </a:r>
            <a:r>
              <a:rPr lang="fr-FR" sz="1600" dirty="0" err="1" smtClean="0">
                <a:solidFill>
                  <a:srgbClr val="0070C0"/>
                </a:solidFill>
              </a:rPr>
              <a:t>salient</a:t>
            </a:r>
            <a:r>
              <a:rPr lang="fr-FR" sz="1600" dirty="0" smtClean="0">
                <a:solidFill>
                  <a:srgbClr val="0070C0"/>
                </a:solidFill>
              </a:rPr>
              <a:t> </a:t>
            </a:r>
            <a:r>
              <a:rPr lang="fr-FR" sz="1600" dirty="0" err="1">
                <a:solidFill>
                  <a:srgbClr val="0070C0"/>
                </a:solidFill>
              </a:rPr>
              <a:t>interest</a:t>
            </a:r>
            <a:r>
              <a:rPr lang="fr-FR" sz="1600" dirty="0">
                <a:solidFill>
                  <a:srgbClr val="0070C0"/>
                </a:solidFill>
              </a:rPr>
              <a:t> </a:t>
            </a:r>
            <a:r>
              <a:rPr lang="fr-FR" sz="1600" dirty="0" err="1">
                <a:solidFill>
                  <a:srgbClr val="0070C0"/>
                </a:solidFill>
              </a:rPr>
              <a:t>regions</a:t>
            </a:r>
            <a:r>
              <a:rPr lang="fr-FR" sz="1600" dirty="0">
                <a:solidFill>
                  <a:srgbClr val="0070C0"/>
                </a:solidFill>
              </a:rPr>
              <a:t> </a:t>
            </a:r>
            <a:r>
              <a:rPr lang="fr-FR" sz="1600" dirty="0" err="1">
                <a:solidFill>
                  <a:srgbClr val="0070C0"/>
                </a:solidFill>
              </a:rPr>
              <a:t>resume</a:t>
            </a:r>
            <a:r>
              <a:rPr lang="fr-FR" sz="1600" dirty="0">
                <a:solidFill>
                  <a:srgbClr val="0070C0"/>
                </a:solidFill>
              </a:rPr>
              <a:t> </a:t>
            </a:r>
            <a:r>
              <a:rPr lang="fr-FR" sz="1600" dirty="0" err="1">
                <a:solidFill>
                  <a:srgbClr val="0070C0"/>
                </a:solidFill>
              </a:rPr>
              <a:t>emotional</a:t>
            </a:r>
            <a:r>
              <a:rPr lang="fr-FR" sz="1600" dirty="0">
                <a:solidFill>
                  <a:srgbClr val="0070C0"/>
                </a:solidFill>
              </a:rPr>
              <a:t> impact of an image ? Dans 15th </a:t>
            </a:r>
            <a:r>
              <a:rPr lang="fr-FR" sz="1600" dirty="0" smtClean="0">
                <a:solidFill>
                  <a:srgbClr val="0070C0"/>
                </a:solidFill>
              </a:rPr>
              <a:t>international </a:t>
            </a:r>
            <a:r>
              <a:rPr lang="fr-FR" sz="1600" dirty="0" err="1">
                <a:solidFill>
                  <a:srgbClr val="0070C0"/>
                </a:solidFill>
              </a:rPr>
              <a:t>conference</a:t>
            </a:r>
            <a:r>
              <a:rPr lang="fr-FR" sz="1600" dirty="0">
                <a:solidFill>
                  <a:srgbClr val="0070C0"/>
                </a:solidFill>
              </a:rPr>
              <a:t> on computer </a:t>
            </a:r>
            <a:r>
              <a:rPr lang="fr-FR" sz="1600" dirty="0" err="1">
                <a:solidFill>
                  <a:srgbClr val="0070C0"/>
                </a:solidFill>
              </a:rPr>
              <a:t>analysis</a:t>
            </a:r>
            <a:r>
              <a:rPr lang="fr-FR" sz="1600" dirty="0">
                <a:solidFill>
                  <a:srgbClr val="0070C0"/>
                </a:solidFill>
              </a:rPr>
              <a:t> of images and patterns - </a:t>
            </a:r>
            <a:r>
              <a:rPr lang="fr-FR" sz="1600" b="1" dirty="0">
                <a:solidFill>
                  <a:srgbClr val="0070C0"/>
                </a:solidFill>
              </a:rPr>
              <a:t>CAIP </a:t>
            </a:r>
            <a:r>
              <a:rPr lang="fr-FR" sz="1600" b="1" dirty="0" smtClean="0">
                <a:solidFill>
                  <a:srgbClr val="0070C0"/>
                </a:solidFill>
              </a:rPr>
              <a:t>2013 </a:t>
            </a:r>
            <a:r>
              <a:rPr lang="fr-FR" sz="1600" dirty="0" smtClean="0">
                <a:solidFill>
                  <a:srgbClr val="0070C0"/>
                </a:solidFill>
              </a:rPr>
              <a:t>- Royaume-Uni </a:t>
            </a:r>
            <a:r>
              <a:rPr lang="fr-FR" sz="1600" dirty="0">
                <a:solidFill>
                  <a:srgbClr val="0070C0"/>
                </a:solidFill>
              </a:rPr>
              <a:t>(2013)</a:t>
            </a:r>
          </a:p>
          <a:p>
            <a:r>
              <a:rPr lang="fr-FR" sz="1600" dirty="0" err="1" smtClean="0">
                <a:solidFill>
                  <a:srgbClr val="0070C0"/>
                </a:solidFill>
              </a:rPr>
              <a:t>Duthil</a:t>
            </a:r>
            <a:r>
              <a:rPr lang="fr-FR" sz="1600" dirty="0" smtClean="0">
                <a:solidFill>
                  <a:srgbClr val="0070C0"/>
                </a:solidFill>
              </a:rPr>
              <a:t> </a:t>
            </a:r>
            <a:r>
              <a:rPr lang="fr-FR" sz="1600" dirty="0">
                <a:solidFill>
                  <a:srgbClr val="0070C0"/>
                </a:solidFill>
              </a:rPr>
              <a:t>B., </a:t>
            </a:r>
            <a:r>
              <a:rPr lang="fr-FR" sz="1600" dirty="0" err="1">
                <a:solidFill>
                  <a:srgbClr val="0070C0"/>
                </a:solidFill>
              </a:rPr>
              <a:t>Coustaty</a:t>
            </a:r>
            <a:r>
              <a:rPr lang="fr-FR" sz="1600" dirty="0">
                <a:solidFill>
                  <a:srgbClr val="0070C0"/>
                </a:solidFill>
              </a:rPr>
              <a:t> M., </a:t>
            </a:r>
            <a:r>
              <a:rPr lang="fr-FR" sz="1600" dirty="0" err="1">
                <a:solidFill>
                  <a:srgbClr val="0070C0"/>
                </a:solidFill>
              </a:rPr>
              <a:t>Courboulay</a:t>
            </a:r>
            <a:r>
              <a:rPr lang="fr-FR" sz="1600" dirty="0">
                <a:solidFill>
                  <a:srgbClr val="0070C0"/>
                </a:solidFill>
              </a:rPr>
              <a:t> V., </a:t>
            </a:r>
            <a:r>
              <a:rPr lang="fr-FR" sz="1600" dirty="0" err="1">
                <a:solidFill>
                  <a:srgbClr val="0070C0"/>
                </a:solidFill>
              </a:rPr>
              <a:t>Ogier</a:t>
            </a:r>
            <a:r>
              <a:rPr lang="fr-FR" sz="1600" dirty="0">
                <a:solidFill>
                  <a:srgbClr val="0070C0"/>
                </a:solidFill>
              </a:rPr>
              <a:t> J.-M. Visual </a:t>
            </a:r>
            <a:r>
              <a:rPr lang="fr-FR" sz="1600" dirty="0" err="1">
                <a:solidFill>
                  <a:srgbClr val="0070C0"/>
                </a:solidFill>
              </a:rPr>
              <a:t>Saliency</a:t>
            </a:r>
            <a:r>
              <a:rPr lang="fr-FR" sz="1600" dirty="0">
                <a:solidFill>
                  <a:srgbClr val="0070C0"/>
                </a:solidFill>
              </a:rPr>
              <a:t> </a:t>
            </a:r>
            <a:r>
              <a:rPr lang="fr-FR" sz="1600" dirty="0" smtClean="0">
                <a:solidFill>
                  <a:srgbClr val="0070C0"/>
                </a:solidFill>
              </a:rPr>
              <a:t>and </a:t>
            </a:r>
            <a:r>
              <a:rPr lang="fr-FR" sz="1600" dirty="0" err="1" smtClean="0">
                <a:solidFill>
                  <a:srgbClr val="0070C0"/>
                </a:solidFill>
              </a:rPr>
              <a:t>Terminology</a:t>
            </a:r>
            <a:r>
              <a:rPr lang="fr-FR" sz="1600" dirty="0" smtClean="0">
                <a:solidFill>
                  <a:srgbClr val="0070C0"/>
                </a:solidFill>
              </a:rPr>
              <a:t> </a:t>
            </a:r>
            <a:r>
              <a:rPr lang="fr-FR" sz="1600" dirty="0">
                <a:solidFill>
                  <a:srgbClr val="0070C0"/>
                </a:solidFill>
              </a:rPr>
              <a:t>Extraction for Document </a:t>
            </a:r>
            <a:r>
              <a:rPr lang="fr-FR" sz="1600" dirty="0" err="1">
                <a:solidFill>
                  <a:srgbClr val="0070C0"/>
                </a:solidFill>
              </a:rPr>
              <a:t>AnnotationDans</a:t>
            </a:r>
            <a:r>
              <a:rPr lang="fr-FR" sz="1600" dirty="0">
                <a:solidFill>
                  <a:srgbClr val="0070C0"/>
                </a:solidFill>
              </a:rPr>
              <a:t> 13th </a:t>
            </a:r>
            <a:r>
              <a:rPr lang="fr-FR" sz="1600" b="1" dirty="0">
                <a:solidFill>
                  <a:srgbClr val="0070C0"/>
                </a:solidFill>
              </a:rPr>
              <a:t>ACM </a:t>
            </a:r>
            <a:r>
              <a:rPr lang="fr-FR" sz="1600" b="1" dirty="0" smtClean="0">
                <a:solidFill>
                  <a:srgbClr val="0070C0"/>
                </a:solidFill>
              </a:rPr>
              <a:t>Symposium on </a:t>
            </a:r>
            <a:r>
              <a:rPr lang="fr-FR" sz="1600" b="1" dirty="0">
                <a:solidFill>
                  <a:srgbClr val="0070C0"/>
                </a:solidFill>
              </a:rPr>
              <a:t>Document Engineering </a:t>
            </a:r>
            <a:r>
              <a:rPr lang="fr-FR" sz="1600" dirty="0">
                <a:solidFill>
                  <a:srgbClr val="0070C0"/>
                </a:solidFill>
              </a:rPr>
              <a:t>(</a:t>
            </a:r>
            <a:r>
              <a:rPr lang="fr-FR" sz="1600" dirty="0" err="1">
                <a:solidFill>
                  <a:srgbClr val="0070C0"/>
                </a:solidFill>
              </a:rPr>
              <a:t>DocEng</a:t>
            </a:r>
            <a:r>
              <a:rPr lang="fr-FR" sz="1600" dirty="0">
                <a:solidFill>
                  <a:srgbClr val="0070C0"/>
                </a:solidFill>
              </a:rPr>
              <a:t>) - 13th ACM Symposium on </a:t>
            </a:r>
            <a:r>
              <a:rPr lang="fr-FR" sz="1600" dirty="0" smtClean="0">
                <a:solidFill>
                  <a:srgbClr val="0070C0"/>
                </a:solidFill>
              </a:rPr>
              <a:t>Document Engineering </a:t>
            </a:r>
            <a:r>
              <a:rPr lang="fr-FR" sz="1600" dirty="0">
                <a:solidFill>
                  <a:srgbClr val="0070C0"/>
                </a:solidFill>
              </a:rPr>
              <a:t>(</a:t>
            </a:r>
            <a:r>
              <a:rPr lang="fr-FR" sz="1600" dirty="0" err="1">
                <a:solidFill>
                  <a:srgbClr val="0070C0"/>
                </a:solidFill>
              </a:rPr>
              <a:t>DocEng</a:t>
            </a:r>
            <a:r>
              <a:rPr lang="fr-FR" sz="1600" dirty="0">
                <a:solidFill>
                  <a:srgbClr val="0070C0"/>
                </a:solidFill>
              </a:rPr>
              <a:t>), Italie (2013)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8806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 propos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3" name="Flèche droite 2"/>
          <p:cNvSpPr/>
          <p:nvPr/>
        </p:nvSpPr>
        <p:spPr>
          <a:xfrm>
            <a:off x="107504" y="4941168"/>
            <a:ext cx="8856984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187931" y="1828291"/>
            <a:ext cx="150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Enseignements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952500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1999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9768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2002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1743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91270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49999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2010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359881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2011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6165725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2013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987824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2006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80319" y="4957270"/>
            <a:ext cx="5579913" cy="992010"/>
            <a:chOff x="1080319" y="4957270"/>
            <a:chExt cx="5579913" cy="992010"/>
          </a:xfrm>
        </p:grpSpPr>
        <p:pic>
          <p:nvPicPr>
            <p:cNvPr id="34" name="Picture 8" descr="D:\Skydrive\HDR\00_presentation\images\ap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286" y="5175671"/>
              <a:ext cx="1664846" cy="55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 descr="D:\Skydrive\HDR\00_presentation\images\fondationorang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977" y="5301208"/>
              <a:ext cx="1207788" cy="31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5" descr="D:\Skydrive\HDR\00_presentation\images\gems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319" y="4957270"/>
              <a:ext cx="995326" cy="99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3" descr="D:\Skydrive\HDR\00_presentation\images\incubateur-charentes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88" y="5087132"/>
              <a:ext cx="971244" cy="718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7" descr="D:\Skydrive\HDR\00_presentation\images\itesoft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0355" y="5299102"/>
              <a:ext cx="1355618" cy="36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e 39"/>
          <p:cNvGrpSpPr/>
          <p:nvPr/>
        </p:nvGrpSpPr>
        <p:grpSpPr>
          <a:xfrm>
            <a:off x="1403648" y="5559632"/>
            <a:ext cx="2794737" cy="373028"/>
            <a:chOff x="1233124" y="5559632"/>
            <a:chExt cx="2794737" cy="373028"/>
          </a:xfrm>
        </p:grpSpPr>
        <p:sp>
          <p:nvSpPr>
            <p:cNvPr id="44" name="ZoneTexte 43"/>
            <p:cNvSpPr txBox="1"/>
            <p:nvPr/>
          </p:nvSpPr>
          <p:spPr>
            <a:xfrm>
              <a:off x="1233124" y="5559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AS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490249" y="556332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C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3769457" y="5559632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J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330912" y="1478560"/>
            <a:ext cx="8417552" cy="3894657"/>
            <a:chOff x="330912" y="1478560"/>
            <a:chExt cx="8417552" cy="3894657"/>
          </a:xfrm>
        </p:grpSpPr>
        <p:grpSp>
          <p:nvGrpSpPr>
            <p:cNvPr id="13" name="Groupe 12"/>
            <p:cNvGrpSpPr/>
            <p:nvPr/>
          </p:nvGrpSpPr>
          <p:grpSpPr>
            <a:xfrm>
              <a:off x="7092280" y="1478560"/>
              <a:ext cx="1656184" cy="3894657"/>
              <a:chOff x="7092280" y="1478560"/>
              <a:chExt cx="1656184" cy="3894657"/>
            </a:xfrm>
          </p:grpSpPr>
          <p:pic>
            <p:nvPicPr>
              <p:cNvPr id="3078" name="Picture 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95822" y="1478560"/>
                <a:ext cx="1652642" cy="200590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cxnSp>
            <p:nvCxnSpPr>
              <p:cNvPr id="12" name="Connecteur droit 11"/>
              <p:cNvCxnSpPr/>
              <p:nvPr/>
            </p:nvCxnSpPr>
            <p:spPr>
              <a:xfrm flipV="1">
                <a:off x="7092280" y="2848725"/>
                <a:ext cx="0" cy="2524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76" name="Picture 4" descr="D:\Skydrive\HDR\00_presentation\images\dptinf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912" y="3874399"/>
              <a:ext cx="1744733" cy="54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D:\Skydrive\HDR\00_presentation\images\CIT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17" y="3054239"/>
              <a:ext cx="944875" cy="590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D:\Skydrive\HDR\00_presentation\images\greta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494568"/>
              <a:ext cx="1311126" cy="504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Flèche droite 44"/>
            <p:cNvSpPr/>
            <p:nvPr/>
          </p:nvSpPr>
          <p:spPr>
            <a:xfrm>
              <a:off x="3002767" y="3073980"/>
              <a:ext cx="3066748" cy="28233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Flèche droite 45"/>
            <p:cNvSpPr/>
            <p:nvPr/>
          </p:nvSpPr>
          <p:spPr>
            <a:xfrm>
              <a:off x="2443803" y="4006875"/>
              <a:ext cx="4795275" cy="28233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Flèche droite 46"/>
            <p:cNvSpPr/>
            <p:nvPr/>
          </p:nvSpPr>
          <p:spPr>
            <a:xfrm>
              <a:off x="2443803" y="2605426"/>
              <a:ext cx="1408117" cy="28233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>
              <a:off x="2432329" y="4365104"/>
              <a:ext cx="4806749" cy="28233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74" name="Picture 2" descr="D:\Skydrive\HDR\00_presentation\images\iut_larochelle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4308309"/>
              <a:ext cx="1052648" cy="284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85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fr-FR" sz="20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Encadrement</a:t>
            </a:r>
          </a:p>
          <a:p>
            <a:pPr lvl="1"/>
            <a:r>
              <a:rPr lang="fr-FR" sz="2000" dirty="0" smtClean="0"/>
              <a:t>1 thèse : </a:t>
            </a:r>
            <a:r>
              <a:rPr lang="fr-FR" sz="2000" dirty="0" err="1" smtClean="0"/>
              <a:t>N.Rempulski</a:t>
            </a:r>
            <a:r>
              <a:rPr lang="fr-FR" sz="2000" dirty="0" smtClean="0"/>
              <a:t> </a:t>
            </a:r>
          </a:p>
          <a:p>
            <a:pPr lvl="1"/>
            <a:r>
              <a:rPr lang="fr-FR" sz="2000" dirty="0" smtClean="0"/>
              <a:t>1 post-doc : </a:t>
            </a:r>
            <a:r>
              <a:rPr lang="fr-FR" sz="2000" dirty="0" err="1" smtClean="0"/>
              <a:t>P.Denis</a:t>
            </a:r>
            <a:r>
              <a:rPr lang="fr-FR" sz="2000" dirty="0" smtClean="0"/>
              <a:t> (ANR)</a:t>
            </a:r>
          </a:p>
          <a:p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Contributions</a:t>
            </a:r>
          </a:p>
          <a:p>
            <a:pPr lvl="1"/>
            <a:r>
              <a:rPr lang="fr-FR" sz="2000" dirty="0" smtClean="0"/>
              <a:t>Réflexions </a:t>
            </a:r>
            <a:r>
              <a:rPr lang="fr-FR" sz="2000" dirty="0"/>
              <a:t>sur l’intégration d’informations haut </a:t>
            </a:r>
            <a:r>
              <a:rPr lang="fr-FR" sz="2000" dirty="0" smtClean="0"/>
              <a:t>niveau</a:t>
            </a:r>
          </a:p>
          <a:p>
            <a:pPr lvl="1"/>
            <a:r>
              <a:rPr lang="fr-FR" sz="2000" dirty="0" smtClean="0"/>
              <a:t>Application </a:t>
            </a:r>
            <a:r>
              <a:rPr lang="fr-FR" sz="2000" dirty="0"/>
              <a:t>aux documents numérisés</a:t>
            </a:r>
          </a:p>
          <a:p>
            <a:pPr lvl="1"/>
            <a:r>
              <a:rPr lang="fr-FR" sz="2000" dirty="0" smtClean="0"/>
              <a:t>Graduation </a:t>
            </a:r>
            <a:r>
              <a:rPr lang="fr-FR" sz="2000" dirty="0"/>
              <a:t>de l’information haut niveau (web, subjective, objective</a:t>
            </a:r>
            <a:r>
              <a:rPr lang="fr-FR" sz="2000" dirty="0" smtClean="0"/>
              <a:t>)</a:t>
            </a:r>
          </a:p>
          <a:p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Publications </a:t>
            </a:r>
            <a:r>
              <a:rPr lang="fr-FR" sz="20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&amp; rayonnement </a:t>
            </a:r>
            <a:endParaRPr lang="fr-FR" sz="2000" dirty="0"/>
          </a:p>
          <a:p>
            <a:pPr lvl="1"/>
            <a:r>
              <a:rPr lang="fr-FR" sz="2000" dirty="0" smtClean="0"/>
              <a:t>1 revue, 1 chapitre, 3 </a:t>
            </a:r>
            <a:r>
              <a:rPr lang="fr-FR" sz="2000" dirty="0"/>
              <a:t>conférences</a:t>
            </a:r>
            <a:r>
              <a:rPr lang="fr-FR" sz="2000" dirty="0" smtClean="0"/>
              <a:t>, comité de suivi de thèse, jurys </a:t>
            </a:r>
            <a:r>
              <a:rPr lang="fr-FR" sz="2000" dirty="0"/>
              <a:t>thèse … </a:t>
            </a:r>
          </a:p>
          <a:p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Collaborations Poitiers, Paris, Nice…</a:t>
            </a:r>
            <a:endParaRPr lang="fr-FR" sz="2000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334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683568" y="4941168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7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De la valorisation à l’</a:t>
            </a:r>
            <a:r>
              <a:rPr lang="fr-FR" sz="2700" i="1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avalorisation</a:t>
            </a:r>
            <a:r>
              <a:rPr lang="fr-FR" sz="27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</a:p>
          <a:p>
            <a:r>
              <a:rPr lang="fr-FR" sz="27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du </a:t>
            </a:r>
            <a:r>
              <a:rPr lang="fr-FR" sz="2700" i="1" cap="small" dirty="0" err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big</a:t>
            </a:r>
            <a:r>
              <a:rPr lang="fr-FR" sz="27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data au </a:t>
            </a:r>
            <a:r>
              <a:rPr lang="fr-FR" sz="27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bigdatart</a:t>
            </a:r>
            <a:endParaRPr lang="fr-FR" sz="2700" i="1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87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53909"/>
              </p:ext>
            </p:extLst>
          </p:nvPr>
        </p:nvGraphicFramePr>
        <p:xfrm>
          <a:off x="107504" y="2636912"/>
          <a:ext cx="6264696" cy="2766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721"/>
                <a:gridCol w="1008723"/>
                <a:gridCol w="1539629"/>
                <a:gridCol w="1699511"/>
                <a:gridCol w="1008112"/>
              </a:tblGrid>
              <a:tr h="361219"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Vision passive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Vision réactive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smtClean="0"/>
                        <a:t>Vision proactive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Interaction prégnance</a:t>
                      </a:r>
                      <a:endParaRPr lang="fr-FR" sz="1050" dirty="0"/>
                    </a:p>
                  </a:txBody>
                  <a:tcPr/>
                </a:tc>
              </a:tr>
              <a:tr h="658694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Sans </a:t>
                      </a:r>
                      <a:r>
                        <a:rPr lang="fr-FR" sz="1050" i="1" dirty="0" smtClean="0"/>
                        <a:t>a priori</a:t>
                      </a:r>
                      <a:endParaRPr lang="fr-FR" sz="10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Restauration</a:t>
                      </a:r>
                    </a:p>
                    <a:p>
                      <a:r>
                        <a:rPr lang="fr-FR" sz="1050" dirty="0" smtClean="0"/>
                        <a:t>d’images</a:t>
                      </a:r>
                    </a:p>
                    <a:p>
                      <a:r>
                        <a:rPr lang="fr-FR" sz="1050" dirty="0" smtClean="0"/>
                        <a:t>isotrope &amp; EPI [2002]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/>
                    </a:p>
                  </a:txBody>
                  <a:tcPr/>
                </a:tc>
              </a:tr>
              <a:tr h="658694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Avec </a:t>
                      </a:r>
                      <a:r>
                        <a:rPr lang="fr-FR" sz="1050" i="1" dirty="0" smtClean="0"/>
                        <a:t>a priori</a:t>
                      </a:r>
                      <a:endParaRPr lang="fr-FR" sz="10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Restauration</a:t>
                      </a:r>
                    </a:p>
                    <a:p>
                      <a:r>
                        <a:rPr lang="fr-FR" sz="1050" dirty="0" smtClean="0"/>
                        <a:t>anisotrope</a:t>
                      </a:r>
                    </a:p>
                    <a:p>
                      <a:r>
                        <a:rPr lang="fr-FR" sz="1050" dirty="0" smtClean="0"/>
                        <a:t>d’images et EPI [2004]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Modélisation de la dynamique attentionnelle</a:t>
                      </a:r>
                    </a:p>
                    <a:p>
                      <a:r>
                        <a:rPr lang="fr-FR" sz="105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[2006-...]</a:t>
                      </a:r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fr-FR" sz="1050" dirty="0" smtClean="0"/>
                        <a:t>Vers la recherche attentionnelle d’information [2009-...]</a:t>
                      </a:r>
                      <a:endParaRPr lang="fr-F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/>
                </a:tc>
              </a:tr>
              <a:tr h="428125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Avec bouclage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fr-F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Vers la recherche prégnante d’information [2012-…]</a:t>
                      </a:r>
                      <a:endParaRPr lang="fr-FR" sz="105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379307">
                <a:tc>
                  <a:txBody>
                    <a:bodyPr/>
                    <a:lstStyle/>
                    <a:p>
                      <a:r>
                        <a:rPr lang="fr-FR" sz="1050" dirty="0" smtClean="0"/>
                        <a:t>Intégration de l’utilisateur</a:t>
                      </a:r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43608" y="596408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Intérêt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du concept de prégnance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827584" y="1624541"/>
            <a:ext cx="4292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Intérêt de la saillance visuelle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20608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Intérêt d’une modélisation dynamique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87616" y="5056428"/>
            <a:ext cx="3240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Intérêt </a:t>
            </a: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du </a:t>
            </a:r>
            <a:b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filtrage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perceptuel</a:t>
            </a:r>
          </a:p>
        </p:txBody>
      </p:sp>
    </p:spTree>
    <p:extLst>
      <p:ext uri="{BB962C8B-B14F-4D97-AF65-F5344CB8AC3E}">
        <p14:creationId xmlns:p14="http://schemas.microsoft.com/office/powerpoint/2010/main" val="2544693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5123" name="Picture 3" descr="D:\Skydrive\HDR\00_presentation\images\1mn sur intern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556792"/>
            <a:ext cx="3168967" cy="2880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2" name="Picture 2" descr="D:\Skydrive\HDR\00_presentation\images\bigdata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88460"/>
            <a:ext cx="4930776" cy="3486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124" name="Picture 4" descr="D:\Skydrive\HDR\00_presentation\images\Echelle-des-Big-da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2812037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928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Skydrive\HDR\00_presentation\images\strateg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92" y="1947165"/>
            <a:ext cx="5976664" cy="4319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5536" y="1772816"/>
            <a:ext cx="3485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sz="20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</a:t>
            </a:r>
            <a:r>
              <a:rPr lang="fr-FR" sz="20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tratégie </a:t>
            </a:r>
            <a:r>
              <a:rPr lang="fr-FR" sz="20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nationale de recherche</a:t>
            </a:r>
          </a:p>
        </p:txBody>
      </p:sp>
      <p:pic>
        <p:nvPicPr>
          <p:cNvPr id="9219" name="Picture 3" descr="D:\Skydrive\HDR\00_presentation\images\innovation20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753352"/>
            <a:ext cx="2808312" cy="1179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220" name="Picture 4" descr="D:\Skydrive\HDR\00_presentation\images\innobigdat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240" y="4768994"/>
            <a:ext cx="2889752" cy="892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91765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075874"/>
              </p:ext>
            </p:extLst>
          </p:nvPr>
        </p:nvGraphicFramePr>
        <p:xfrm>
          <a:off x="539552" y="2276872"/>
          <a:ext cx="8229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2469845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906729"/>
              </p:ext>
            </p:extLst>
          </p:nvPr>
        </p:nvGraphicFramePr>
        <p:xfrm>
          <a:off x="539552" y="2276872"/>
          <a:ext cx="82296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88967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688978"/>
              </p:ext>
            </p:extLst>
          </p:nvPr>
        </p:nvGraphicFramePr>
        <p:xfrm>
          <a:off x="539552" y="2276872"/>
          <a:ext cx="822960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Techniques d’interaction &amp; Robot et </a:t>
                      </a:r>
                      <a:r>
                        <a:rPr lang="fr-FR" i="1" dirty="0" err="1" smtClean="0"/>
                        <a:t>IoT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ANR VISIIR (</a:t>
                      </a:r>
                      <a:r>
                        <a:rPr lang="fr-FR" i="0" dirty="0" smtClean="0"/>
                        <a:t>Recherche interactive d’image par commande visuelle</a:t>
                      </a:r>
                      <a:r>
                        <a:rPr lang="fr-FR" dirty="0" smtClean="0"/>
                        <a:t>), Robot</a:t>
                      </a:r>
                      <a:r>
                        <a:rPr lang="fr-FR" baseline="0" dirty="0" smtClean="0"/>
                        <a:t> attentionnel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88967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193903"/>
              </p:ext>
            </p:extLst>
          </p:nvPr>
        </p:nvGraphicFramePr>
        <p:xfrm>
          <a:off x="539552" y="2276872"/>
          <a:ext cx="82296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Techniques d’interaction &amp; Robot et </a:t>
                      </a:r>
                      <a:r>
                        <a:rPr lang="fr-FR" i="1" dirty="0" err="1" smtClean="0"/>
                        <a:t>IoT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ANR VISIIR (</a:t>
                      </a:r>
                      <a:r>
                        <a:rPr lang="fr-FR" i="0" dirty="0" smtClean="0"/>
                        <a:t>Recherche interactive d’image par commande visuelle</a:t>
                      </a:r>
                      <a:r>
                        <a:rPr lang="fr-FR" dirty="0" smtClean="0"/>
                        <a:t>), Robot</a:t>
                      </a:r>
                      <a:r>
                        <a:rPr lang="fr-FR" baseline="0" dirty="0" smtClean="0"/>
                        <a:t> attentionnel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Sécurité 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SHADES (</a:t>
                      </a:r>
                      <a:r>
                        <a:rPr lang="en-US" dirty="0" smtClean="0"/>
                        <a:t>Semantic Hash for Advanced Document Electronic Signature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88967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886620"/>
              </p:ext>
            </p:extLst>
          </p:nvPr>
        </p:nvGraphicFramePr>
        <p:xfrm>
          <a:off x="539552" y="2276872"/>
          <a:ext cx="8229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Techniques d’interaction &amp; Robot et </a:t>
                      </a:r>
                      <a:r>
                        <a:rPr lang="fr-FR" i="1" dirty="0" err="1" smtClean="0"/>
                        <a:t>IoT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ANR VISIIR (Recherche interactive d’image par commande visuelle), Robot</a:t>
                      </a:r>
                      <a:r>
                        <a:rPr lang="fr-FR" baseline="0" dirty="0" smtClean="0"/>
                        <a:t> attentionnel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Sécurité 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SHADES (</a:t>
                      </a:r>
                      <a:r>
                        <a:rPr lang="en-US" dirty="0" smtClean="0"/>
                        <a:t>Semantic Hash for Advanced Document Electronic Signature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Aide à la décision multi-acteurs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Hétérogénéité sémantique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Valorisation des contenus numériques</a:t>
                      </a:r>
                    </a:p>
                    <a:p>
                      <a:r>
                        <a:rPr lang="fr-FR" dirty="0" smtClean="0"/>
                        <a:t>(Chaire d’excellence gestion du conflit)</a:t>
                      </a:r>
                      <a:endParaRPr lang="fr-FR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information et décision pour l’innovation culturelle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Projet </a:t>
                      </a:r>
                      <a:r>
                        <a:rPr lang="fr-FR" dirty="0" err="1" smtClean="0"/>
                        <a:t>BigDatArt</a:t>
                      </a:r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88967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Avant propos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Flèche droite 2"/>
          <p:cNvSpPr/>
          <p:nvPr/>
        </p:nvSpPr>
        <p:spPr>
          <a:xfrm>
            <a:off x="107504" y="4941168"/>
            <a:ext cx="8856984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187931" y="1828291"/>
            <a:ext cx="150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Enseignements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952500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1999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49768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2002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11743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691270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449999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2010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359881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2011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6165725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2013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987824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2006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403648" y="5559632"/>
            <a:ext cx="2794737" cy="373028"/>
            <a:chOff x="1233124" y="5559632"/>
            <a:chExt cx="2794737" cy="373028"/>
          </a:xfrm>
        </p:grpSpPr>
        <p:sp>
          <p:nvSpPr>
            <p:cNvPr id="44" name="ZoneTexte 43"/>
            <p:cNvSpPr txBox="1"/>
            <p:nvPr/>
          </p:nvSpPr>
          <p:spPr>
            <a:xfrm>
              <a:off x="1233124" y="5559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AS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490249" y="556332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C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3769457" y="5559632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J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131840" y="2780928"/>
            <a:ext cx="5040560" cy="2376264"/>
            <a:chOff x="2699532" y="3427914"/>
            <a:chExt cx="4928604" cy="1854264"/>
          </a:xfrm>
        </p:grpSpPr>
        <p:graphicFrame>
          <p:nvGraphicFramePr>
            <p:cNvPr id="9" name="Diagramme 8"/>
            <p:cNvGraphicFramePr/>
            <p:nvPr>
              <p:extLst>
                <p:ext uri="{D42A27DB-BD31-4B8C-83A1-F6EECF244321}">
                  <p14:modId xmlns:p14="http://schemas.microsoft.com/office/powerpoint/2010/main" val="1318496676"/>
                </p:ext>
              </p:extLst>
            </p:nvPr>
          </p:nvGraphicFramePr>
          <p:xfrm>
            <a:off x="2699532" y="3427914"/>
            <a:ext cx="4928604" cy="18542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41" name="Picture 2" descr="D:\Skydrive\HDR\00_presentation\images\Challenge-Green-Tic-Campus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480" y="4102192"/>
              <a:ext cx="1937884" cy="44648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</p:spTree>
    <p:extLst>
      <p:ext uri="{BB962C8B-B14F-4D97-AF65-F5344CB8AC3E}">
        <p14:creationId xmlns:p14="http://schemas.microsoft.com/office/powerpoint/2010/main" val="3374236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49515"/>
              </p:ext>
            </p:extLst>
          </p:nvPr>
        </p:nvGraphicFramePr>
        <p:xfrm>
          <a:off x="539552" y="2276872"/>
          <a:ext cx="8229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Techniques d’interaction &amp; Robot et </a:t>
                      </a:r>
                      <a:r>
                        <a:rPr lang="fr-FR" i="1" dirty="0" err="1" smtClean="0"/>
                        <a:t>IoT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ANR VISIIR (</a:t>
                      </a:r>
                      <a:r>
                        <a:rPr lang="fr-FR" i="0" dirty="0" smtClean="0"/>
                        <a:t>Recherche interactive d’image par commande visuelle</a:t>
                      </a:r>
                      <a:r>
                        <a:rPr lang="fr-FR" dirty="0" smtClean="0"/>
                        <a:t>), Robot</a:t>
                      </a:r>
                      <a:r>
                        <a:rPr lang="fr-FR" baseline="0" dirty="0" smtClean="0"/>
                        <a:t> attentionnel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Sécurité </a:t>
                      </a:r>
                      <a:endParaRPr lang="fr-FR" i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SHADES (</a:t>
                      </a:r>
                      <a:r>
                        <a:rPr lang="en-US" dirty="0" smtClean="0"/>
                        <a:t>Semantic Hash for Advanced Document Electronic Signature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Aide à la décision multi-acteurs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Hétérogénéité sémantique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 smtClean="0"/>
                        <a:t>Valorisation des contenus numériques</a:t>
                      </a:r>
                    </a:p>
                    <a:p>
                      <a:r>
                        <a:rPr lang="fr-FR" b="0" dirty="0" smtClean="0"/>
                        <a:t>(Chaire d’excellence gestion du conflit)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information et décision pour l’innovation culturelle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0" dirty="0" smtClean="0"/>
                        <a:t>Projet </a:t>
                      </a:r>
                      <a:r>
                        <a:rPr lang="fr-FR" b="0" i="1" dirty="0" err="1" smtClean="0"/>
                        <a:t>BigDatArt</a:t>
                      </a:r>
                      <a:endParaRPr lang="fr-FR" b="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213880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935222"/>
              </p:ext>
            </p:extLst>
          </p:nvPr>
        </p:nvGraphicFramePr>
        <p:xfrm>
          <a:off x="539552" y="2276872"/>
          <a:ext cx="82296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Verrous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Recherche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massives pour comprendre prévoir et décider</a:t>
                      </a:r>
                      <a:endParaRPr lang="fr-FR" i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AUDINM (Analyse et Interprétation d’images de documents sur les réseaux sociaux 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Techniques d’interaction &amp; Robot et </a:t>
                      </a:r>
                      <a:r>
                        <a:rPr lang="fr-FR" i="1" dirty="0" err="1" smtClean="0"/>
                        <a:t>IoT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ANR VISIIR (</a:t>
                      </a:r>
                      <a:r>
                        <a:rPr lang="fr-FR" i="0" dirty="0" smtClean="0"/>
                        <a:t>Recherche interactive d’image par commande visuelle</a:t>
                      </a:r>
                      <a:r>
                        <a:rPr lang="fr-FR" dirty="0" smtClean="0"/>
                        <a:t>), Robot</a:t>
                      </a:r>
                      <a:r>
                        <a:rPr lang="fr-FR" baseline="0" dirty="0" smtClean="0"/>
                        <a:t> attentionnel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Sécurité </a:t>
                      </a:r>
                      <a:endParaRPr lang="fr-FR" i="1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ANR SHADES (</a:t>
                      </a:r>
                      <a:r>
                        <a:rPr lang="en-US" dirty="0" smtClean="0"/>
                        <a:t>Semantic Hash for Advanced Document Electronic Signature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Aide à la décision multi-acteurs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i="1" dirty="0" smtClean="0"/>
                        <a:t>Hétérogénéité sémantique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Valorisation des contenus numériques</a:t>
                      </a:r>
                    </a:p>
                    <a:p>
                      <a:r>
                        <a:rPr lang="fr-FR" b="1" dirty="0" smtClean="0"/>
                        <a:t>(Chaire d’excellence gestion du conflit)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i="1" dirty="0" smtClean="0"/>
                        <a:t>Données information et décision pour l’innovation culturelle</a:t>
                      </a:r>
                      <a:endParaRPr lang="fr-F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smtClean="0"/>
                        <a:t>Projet </a:t>
                      </a:r>
                      <a:r>
                        <a:rPr lang="fr-FR" b="1" i="1" dirty="0" err="1" smtClean="0"/>
                        <a:t>BigDatArt</a:t>
                      </a:r>
                      <a:endParaRPr lang="fr-FR" b="1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95536" y="1772816"/>
            <a:ext cx="6230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 </a:t>
            </a: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Stratégie nationale de recherche	&lt;&gt;	Stratégie du L3I</a:t>
            </a:r>
          </a:p>
        </p:txBody>
      </p:sp>
    </p:spTree>
    <p:extLst>
      <p:ext uri="{BB962C8B-B14F-4D97-AF65-F5344CB8AC3E}">
        <p14:creationId xmlns:p14="http://schemas.microsoft.com/office/powerpoint/2010/main" val="2287675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Valorisation des contenus numériques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844824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Projet </a:t>
            </a:r>
            <a:r>
              <a:rPr lang="fr-FR" sz="28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chaire gestion du conflit et de l’après conflit</a:t>
            </a:r>
            <a:endParaRPr lang="fr-FR" i="1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lvl="1"/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Mise en place d’un Centre international de documentation </a:t>
            </a:r>
          </a:p>
          <a:p>
            <a:pPr lvl="1"/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collecte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et analyse de documents et d’archives provenant de tribunaux pénaux internationaux, de la Cour pénale </a:t>
            </a: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internationale</a:t>
            </a:r>
          </a:p>
          <a:p>
            <a:pPr lvl="1"/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Numérisation </a:t>
            </a:r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des archives, indexation, conservation et mise à disposition des chercheurs et du </a:t>
            </a: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public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6" name="Picture 3" descr="D:\Skydrive\HDR\00_presentation\images\assoc_sarajev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5" y="5013176"/>
            <a:ext cx="6509395" cy="1644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Rectangle 6"/>
          <p:cNvSpPr/>
          <p:nvPr/>
        </p:nvSpPr>
        <p:spPr>
          <a:xfrm>
            <a:off x="2195736" y="5487890"/>
            <a:ext cx="44168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4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Association </a:t>
            </a:r>
            <a:r>
              <a:rPr lang="fr-FR" sz="14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des prisonniers des camps de </a:t>
            </a:r>
            <a:r>
              <a:rPr lang="fr-FR" sz="14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Bosnie-Herzégovine</a:t>
            </a:r>
          </a:p>
          <a:p>
            <a:pPr algn="r"/>
            <a:endParaRPr lang="fr-FR" sz="1400" i="1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r"/>
            <a:r>
              <a:rPr lang="fr-FR" sz="14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</a:p>
          <a:p>
            <a:r>
              <a:rPr lang="fr-FR" sz="14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 ne </a:t>
            </a:r>
            <a:r>
              <a:rPr lang="fr-FR" sz="14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pas oublier </a:t>
            </a:r>
          </a:p>
          <a:p>
            <a:r>
              <a:rPr lang="fr-FR" sz="1400" i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  ne pas répéter</a:t>
            </a:r>
          </a:p>
        </p:txBody>
      </p:sp>
      <p:pic>
        <p:nvPicPr>
          <p:cNvPr id="9" name="Picture 2" descr="D:\Skydrive\HDR\00_presentation\images\fph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70" y="5079224"/>
            <a:ext cx="2488900" cy="1512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49582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Valorisation des contenus numériques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6147" name="Picture 3" descr="D:\Skydrive\HDR\00_presentation\images\IMG_09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531368"/>
            <a:ext cx="2743200" cy="182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8" name="Picture 4" descr="D:\Skydrive\HDR\00_presentation\images\IMG_10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68" y="2661665"/>
            <a:ext cx="2743200" cy="182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146" name="Picture 2" descr="D:\Skydrive\HDR\00_presentation\images\IMG_087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24" y="3979639"/>
            <a:ext cx="2743200" cy="1825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Rectangle 11"/>
          <p:cNvSpPr/>
          <p:nvPr/>
        </p:nvSpPr>
        <p:spPr>
          <a:xfrm>
            <a:off x="4427984" y="1628800"/>
            <a:ext cx="4545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Collaboration Limoges/Sarajevo</a:t>
            </a:r>
            <a:endParaRPr lang="fr-FR" sz="2400" dirty="0"/>
          </a:p>
        </p:txBody>
      </p:sp>
      <p:pic>
        <p:nvPicPr>
          <p:cNvPr id="6151" name="Picture 7" descr="D:\Skydrive\HDR\00_presentation\images\map_sarajev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653136"/>
            <a:ext cx="3852997" cy="1901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16507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 smtClean="0"/>
              <a:t>A</a:t>
            </a:r>
            <a:r>
              <a:rPr lang="fr-FR" dirty="0" err="1" smtClean="0"/>
              <a:t>valorisation</a:t>
            </a:r>
            <a:r>
              <a:rPr lang="fr-FR" dirty="0" smtClean="0"/>
              <a:t> </a:t>
            </a:r>
            <a:r>
              <a:rPr lang="fr-FR" dirty="0"/>
              <a:t>des contenus numériques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205763" y="1804174"/>
            <a:ext cx="61664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Projet </a:t>
            </a:r>
            <a:r>
              <a:rPr lang="fr-FR" sz="2800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BigDatArt</a:t>
            </a:r>
            <a:endParaRPr lang="fr-FR" sz="2800" dirty="0" smtClean="0"/>
          </a:p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Collaboration : Mons-Sarajevo-Plzen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187211" y="3148689"/>
            <a:ext cx="8838965" cy="3113113"/>
            <a:chOff x="187211" y="3148689"/>
            <a:chExt cx="8838965" cy="3113113"/>
          </a:xfrm>
        </p:grpSpPr>
        <p:pic>
          <p:nvPicPr>
            <p:cNvPr id="8196" name="Picture 4" descr="D:\Skydrive\HDR\00_presentation\images\Mons2015 (1)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72714">
              <a:off x="187211" y="3570393"/>
              <a:ext cx="3083218" cy="1568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Picture 3" descr="D:\Skydrive\HDR\00_presentation\images\map_bigdatar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867" y="3148689"/>
              <a:ext cx="5833309" cy="31131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</p:spTree>
    <p:extLst>
      <p:ext uri="{BB962C8B-B14F-4D97-AF65-F5344CB8AC3E}">
        <p14:creationId xmlns:p14="http://schemas.microsoft.com/office/powerpoint/2010/main" val="553071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A</a:t>
            </a:r>
            <a:r>
              <a:rPr lang="fr-FR" dirty="0" err="1"/>
              <a:t>valorisation</a:t>
            </a:r>
            <a:r>
              <a:rPr lang="fr-FR" dirty="0"/>
              <a:t> des contenus numériques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205763" y="1804174"/>
            <a:ext cx="61664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Projet </a:t>
            </a:r>
            <a:r>
              <a:rPr lang="fr-FR" sz="2800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BigDatArt</a:t>
            </a:r>
            <a:endParaRPr lang="fr-FR" sz="2800" dirty="0" smtClean="0"/>
          </a:p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Collaboration : Mons-Sarajevo-Plzen</a:t>
            </a:r>
          </a:p>
        </p:txBody>
      </p:sp>
      <p:pic>
        <p:nvPicPr>
          <p:cNvPr id="10242" name="Picture 2" descr="D:\Skydrive\HDR\00_presentation\images\mur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59064"/>
            <a:ext cx="8512703" cy="3668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44" name="Picture 4" descr="D:\Skydrive\HDR\00_presentation\images\cherch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2" y="3454707"/>
            <a:ext cx="3372347" cy="33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Skydrive\HDR\00_presentation\images\5-se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86094"/>
            <a:ext cx="1356121" cy="907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04668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Skydrive\HDR\00_presentation\images\mur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4" y="3068960"/>
            <a:ext cx="3688167" cy="1589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A</a:t>
            </a:r>
            <a:r>
              <a:rPr lang="fr-FR" dirty="0" err="1"/>
              <a:t>valorisation</a:t>
            </a:r>
            <a:r>
              <a:rPr lang="fr-FR" dirty="0"/>
              <a:t> des contenus numériques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205763" y="1804174"/>
            <a:ext cx="7750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Projet </a:t>
            </a:r>
            <a:r>
              <a:rPr lang="fr-FR" sz="2800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BigDatArt</a:t>
            </a:r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: </a:t>
            </a:r>
          </a:p>
          <a:p>
            <a:r>
              <a:rPr lang="fr-FR" sz="28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Trajectoires, attracteurs, constantes ? </a:t>
            </a:r>
            <a:endParaRPr lang="fr-FR" sz="2800" dirty="0" smtClean="0"/>
          </a:p>
        </p:txBody>
      </p:sp>
      <p:pic>
        <p:nvPicPr>
          <p:cNvPr id="10248" name="Picture 8" descr="D:\Skydrive\HDR\00_presentation\images\twitt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10" y="3531978"/>
            <a:ext cx="3108207" cy="2252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47" name="Picture 7" descr="D:\Skydrive\HDR\00_presentation\images\lorenz 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3653"/>
            <a:ext cx="2783549" cy="20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:\Skydrive\HDR\00_presentation\images\4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183" y="5117722"/>
            <a:ext cx="3518584" cy="136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943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Bilans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6" name="Sous-titre 5"/>
          <p:cNvSpPr txBox="1">
            <a:spLocks/>
          </p:cNvSpPr>
          <p:nvPr/>
        </p:nvSpPr>
        <p:spPr>
          <a:xfrm>
            <a:off x="971600" y="4653136"/>
            <a:ext cx="6120680" cy="1328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			collaborations </a:t>
            </a:r>
          </a:p>
          <a:p>
            <a:pPr algn="l"/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		encadrements</a:t>
            </a:r>
          </a:p>
          <a:p>
            <a:pPr algn="l"/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	publications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9341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collaborations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8" y="1907792"/>
            <a:ext cx="9036496" cy="4068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Rectangle 4"/>
          <p:cNvSpPr/>
          <p:nvPr/>
        </p:nvSpPr>
        <p:spPr>
          <a:xfrm>
            <a:off x="72008" y="6237312"/>
            <a:ext cx="3746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Enseignement, Recherche &amp; Industrielle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0926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Encadrements &amp; 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107504" y="4941168"/>
            <a:ext cx="8856984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952500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1999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49768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2002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1743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12707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2014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87824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2006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499992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2010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359881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2011</a:t>
            </a:r>
            <a:endParaRPr lang="fr-FR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5725" y="57959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2013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1403648" y="5559632"/>
            <a:ext cx="2794737" cy="373028"/>
            <a:chOff x="1233124" y="5559632"/>
            <a:chExt cx="2794737" cy="373028"/>
          </a:xfrm>
        </p:grpSpPr>
        <p:sp>
          <p:nvSpPr>
            <p:cNvPr id="15" name="ZoneTexte 14"/>
            <p:cNvSpPr txBox="1"/>
            <p:nvPr/>
          </p:nvSpPr>
          <p:spPr>
            <a:xfrm>
              <a:off x="1233124" y="55596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AS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2490249" y="556332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C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769457" y="5559632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+mj-lt"/>
                  <a:ea typeface="+mj-ea"/>
                  <a:cs typeface="+mj-cs"/>
                </a:rPr>
                <a:t>J</a:t>
              </a:r>
              <a:endParaRPr lang="fr-FR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8" name="Rectangle à coins arrondis 17"/>
          <p:cNvSpPr/>
          <p:nvPr/>
        </p:nvSpPr>
        <p:spPr>
          <a:xfrm>
            <a:off x="3203848" y="1772816"/>
            <a:ext cx="1138090" cy="28803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shade val="51000"/>
                  <a:satMod val="130000"/>
                </a:schemeClr>
              </a:gs>
              <a:gs pos="62000">
                <a:schemeClr val="accent4">
                  <a:shade val="93000"/>
                  <a:satMod val="130000"/>
                </a:schemeClr>
              </a:gs>
              <a:gs pos="90000">
                <a:schemeClr val="accent4">
                  <a:shade val="94000"/>
                  <a:satMod val="135000"/>
                  <a:alpha val="0"/>
                  <a:lumMod val="8000"/>
                  <a:lumOff val="9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AOM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3491880" y="2132856"/>
            <a:ext cx="1334483" cy="2880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MPDS</a:t>
            </a:r>
          </a:p>
        </p:txBody>
      </p:sp>
      <p:sp>
        <p:nvSpPr>
          <p:cNvPr id="22" name="Rectangle à coins arrondis 21"/>
          <p:cNvSpPr/>
          <p:nvPr/>
        </p:nvSpPr>
        <p:spPr>
          <a:xfrm>
            <a:off x="4781355" y="2852936"/>
            <a:ext cx="2784095" cy="2880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VTNG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4804132" y="3212976"/>
            <a:ext cx="2576180" cy="2880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6010216" y="3573016"/>
            <a:ext cx="2090176" cy="2880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2814822" y="4941168"/>
            <a:ext cx="4678172" cy="43204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DEA/M1/M2</a:t>
            </a:r>
            <a:endParaRPr lang="fr-FR" dirty="0"/>
          </a:p>
        </p:txBody>
      </p:sp>
      <p:sp>
        <p:nvSpPr>
          <p:cNvPr id="33" name="Rectangle à coins arrondis 32"/>
          <p:cNvSpPr/>
          <p:nvPr/>
        </p:nvSpPr>
        <p:spPr>
          <a:xfrm>
            <a:off x="2812474" y="4437112"/>
            <a:ext cx="4680520" cy="432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Collaborations doctorants/post-doc/ingénieurs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3531143" y="2494357"/>
            <a:ext cx="1621591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NR</a:t>
            </a:r>
            <a:endParaRPr lang="fr-FR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6516216" y="2420888"/>
            <a:ext cx="84069" cy="3615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à coins arrondis 50"/>
          <p:cNvSpPr/>
          <p:nvPr/>
        </p:nvSpPr>
        <p:spPr>
          <a:xfrm>
            <a:off x="7380312" y="3933056"/>
            <a:ext cx="1368152" cy="288032"/>
          </a:xfrm>
          <a:prstGeom prst="roundRect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  <a:tileRect l="-100000" t="-100000"/>
          </a:gradFill>
        </p:spPr>
        <p:style>
          <a:lnRef idx="1">
            <a:schemeClr val="accent4"/>
          </a:lnRef>
          <a:fillRef idx="1003">
            <a:schemeClr val="dk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AJC</a:t>
            </a:r>
            <a:endParaRPr lang="fr-FR" b="1" dirty="0">
              <a:ln>
                <a:solidFill>
                  <a:schemeClr val="tx1"/>
                </a:solidFill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</a:endParaRPr>
          </a:p>
        </p:txBody>
      </p:sp>
      <p:graphicFrame>
        <p:nvGraphicFramePr>
          <p:cNvPr id="53" name="Tableau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0550"/>
              </p:ext>
            </p:extLst>
          </p:nvPr>
        </p:nvGraphicFramePr>
        <p:xfrm>
          <a:off x="107504" y="1492968"/>
          <a:ext cx="2987824" cy="277663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316296"/>
                <a:gridCol w="671528"/>
              </a:tblGrid>
              <a:tr h="4817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/>
                        <a:t>Type de </a:t>
                      </a:r>
                      <a:r>
                        <a:rPr lang="fr-FR" sz="1400" dirty="0" smtClean="0"/>
                        <a:t>publications</a:t>
                      </a:r>
                      <a:r>
                        <a:rPr lang="fr-FR" sz="1400" baseline="0" dirty="0" smtClean="0"/>
                        <a:t> depuis 2004</a:t>
                      </a:r>
                      <a:endParaRPr lang="fr-FR" sz="1400" dirty="0">
                        <a:solidFill>
                          <a:schemeClr val="accent2"/>
                        </a:solidFill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/>
                        <a:t>Livres ou chapitres de livres</a:t>
                      </a:r>
                      <a:endParaRPr lang="fr-FR" sz="14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4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/>
                        <a:t>Revues </a:t>
                      </a:r>
                      <a:r>
                        <a:rPr lang="fr-FR" sz="1400" dirty="0" smtClean="0"/>
                        <a:t>internationales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4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/>
                        <a:t>Revues </a:t>
                      </a:r>
                      <a:r>
                        <a:rPr lang="fr-FR" sz="1400" dirty="0" smtClean="0"/>
                        <a:t>nationales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2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717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/>
                        <a:t>Conférences </a:t>
                      </a:r>
                      <a:r>
                        <a:rPr lang="fr-FR" sz="1400" dirty="0" smtClean="0"/>
                        <a:t>internationales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&gt;25</a:t>
                      </a:r>
                      <a:endParaRPr lang="fr-FR" sz="1400" dirty="0" smtClean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Organisation</a:t>
                      </a:r>
                      <a:r>
                        <a:rPr lang="fr-FR" sz="1400" baseline="0" dirty="0" smtClean="0"/>
                        <a:t> GDR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1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/>
                        <a:t>Workshop </a:t>
                      </a:r>
                      <a:r>
                        <a:rPr lang="fr-FR" sz="1400" dirty="0" smtClean="0"/>
                        <a:t>internationaux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6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/>
                        <a:t>Conférences </a:t>
                      </a:r>
                      <a:r>
                        <a:rPr lang="fr-FR" sz="1400" dirty="0" smtClean="0"/>
                        <a:t>nationales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/>
                        <a:t>5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Séminaires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/>
                        <a:t>4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528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Calibri"/>
                          <a:ea typeface="MS Mincho"/>
                          <a:cs typeface="Times New Roman"/>
                        </a:rPr>
                        <a:t>ANR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latin typeface="Calibri"/>
                          <a:ea typeface="MS Mincho"/>
                          <a:cs typeface="Times New Roman"/>
                        </a:rPr>
                        <a:t>3</a:t>
                      </a:r>
                      <a:endParaRPr lang="fr-FR" sz="14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644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0" y="2916243"/>
            <a:ext cx="9180512" cy="1470025"/>
          </a:xfrm>
        </p:spPr>
        <p:txBody>
          <a:bodyPr>
            <a:normAutofit/>
          </a:bodyPr>
          <a:lstStyle/>
          <a:p>
            <a:r>
              <a:rPr lang="fr-FR" dirty="0" smtClean="0"/>
              <a:t>Et pendant ce temps, </a:t>
            </a:r>
            <a:br>
              <a:rPr lang="fr-FR" dirty="0" smtClean="0"/>
            </a:br>
            <a:r>
              <a:rPr lang="fr-FR" dirty="0" smtClean="0"/>
              <a:t>quelque part entre terre et nuage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3074" name="Picture 2" descr="D:\Skydrive\HDR\00_presentation\images\chrono 3 256.png1.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81128"/>
            <a:ext cx="1756643" cy="17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43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40</a:t>
            </a:fld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539552" y="1700808"/>
            <a:ext cx="8280920" cy="5078699"/>
            <a:chOff x="539552" y="1700808"/>
            <a:chExt cx="8280920" cy="5078699"/>
          </a:xfrm>
        </p:grpSpPr>
        <p:pic>
          <p:nvPicPr>
            <p:cNvPr id="15366" name="Picture 6" descr="D:\Skydrive\HDR\00_presentation\images\pub\Morin-Edgar-La-Methode-T-1la-Nature-De-La-Nature-Livre-893750572_M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988" y="1701715"/>
              <a:ext cx="2447365" cy="24473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3" name="Picture 3" descr="D:\Skydrive\HDR\00_presentation\images\pub\varel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4149080"/>
              <a:ext cx="1546753" cy="25484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4" name="Picture 4" descr="D:\Skydrive\HDR\00_presentation\images\pub\berthoz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701715"/>
              <a:ext cx="1553276" cy="23571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5" name="Picture 5" descr="D:\Skydrive\HDR\00_presentation\images\pub\edelma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715" y="1700808"/>
              <a:ext cx="1431200" cy="23580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7" name="Picture 7" descr="D:\Skydrive\HDR\00_presentation\images\pub\thom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4038" y="1713384"/>
              <a:ext cx="1485352" cy="24356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8" name="Picture 8" descr="D:\Skydrive\HDR\00_presentation\images\pub\prigogin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641" y="4275945"/>
              <a:ext cx="1678689" cy="25035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69" name="Picture 9" descr="D:\Skydrive\HDR\00_presentation\images\pub\atlan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475" y="4223539"/>
              <a:ext cx="1519503" cy="25035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5370" name="Picture 10" descr="D:\Skydrive\HDR\00_presentation\images\pub\feynman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504" y="4193977"/>
              <a:ext cx="1519503" cy="25035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5" name="Ellipse 4"/>
            <p:cNvSpPr/>
            <p:nvPr/>
          </p:nvSpPr>
          <p:spPr>
            <a:xfrm>
              <a:off x="7884368" y="4058880"/>
              <a:ext cx="216024" cy="21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8252193" y="4058880"/>
              <a:ext cx="216024" cy="21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8604448" y="4058879"/>
              <a:ext cx="216024" cy="2170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55839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916243"/>
            <a:ext cx="9144000" cy="1470025"/>
          </a:xfrm>
        </p:spPr>
        <p:txBody>
          <a:bodyPr>
            <a:noAutofit/>
          </a:bodyPr>
          <a:lstStyle/>
          <a:p>
            <a:r>
              <a:rPr lang="fr-FR" sz="6600" b="0" dirty="0" smtClean="0">
                <a:effectLst/>
              </a:rPr>
              <a:t>Merci de votre a</a:t>
            </a:r>
            <a:r>
              <a:rPr lang="fr-FR" sz="6600" b="0" dirty="0" smtClean="0">
                <a:solidFill>
                  <a:srgbClr val="FF0000"/>
                </a:solidFill>
                <a:effectLst/>
              </a:rPr>
              <a:t>t</a:t>
            </a:r>
            <a:r>
              <a:rPr lang="fr-FR" sz="6600" b="0" dirty="0" smtClean="0">
                <a:effectLst/>
              </a:rPr>
              <a:t>tention</a:t>
            </a:r>
            <a:endParaRPr lang="en-US" sz="8000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1600" b="1" dirty="0">
                <a:solidFill>
                  <a:schemeClr val="tx1"/>
                </a:solidFill>
              </a:rPr>
              <a:t>Habilitation à Diriger </a:t>
            </a:r>
            <a:r>
              <a:rPr lang="fr-FR" sz="1600" b="1" dirty="0" smtClean="0">
                <a:solidFill>
                  <a:schemeClr val="tx1"/>
                </a:solidFill>
              </a:rPr>
              <a:t>des </a:t>
            </a:r>
            <a:r>
              <a:rPr lang="fr-FR" sz="1600" b="1" dirty="0">
                <a:solidFill>
                  <a:schemeClr val="tx1"/>
                </a:solidFill>
              </a:rPr>
              <a:t>Recherches</a:t>
            </a:r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Vincent </a:t>
            </a:r>
            <a:r>
              <a:rPr lang="en-US" sz="1600" b="1" dirty="0" err="1" smtClean="0">
                <a:solidFill>
                  <a:schemeClr val="tx1"/>
                </a:solidFill>
              </a:rPr>
              <a:t>Courboulay</a:t>
            </a:r>
            <a:r>
              <a:rPr lang="en-US" sz="1600" b="1" dirty="0" smtClean="0">
                <a:solidFill>
                  <a:schemeClr val="tx1"/>
                </a:solidFill>
              </a:rPr>
              <a:t>,  le 6 </a:t>
            </a:r>
            <a:r>
              <a:rPr lang="en-US" sz="1600" b="1" dirty="0" err="1" smtClean="0">
                <a:solidFill>
                  <a:schemeClr val="tx1"/>
                </a:solidFill>
              </a:rPr>
              <a:t>Octobre</a:t>
            </a:r>
            <a:r>
              <a:rPr lang="en-US" sz="1600" b="1" dirty="0" smtClean="0">
                <a:solidFill>
                  <a:schemeClr val="tx1"/>
                </a:solidFill>
              </a:rPr>
              <a:t> 2014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B1277-D403-4965-B2EF-B29976CFB5A1}" type="datetime1">
              <a:rPr lang="fr-FR" smtClean="0"/>
              <a:pPr/>
              <a:t>16/10/2014</a:t>
            </a:fld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>
          <a:xfrm>
            <a:off x="2339752" y="6309320"/>
            <a:ext cx="4184104" cy="365125"/>
          </a:xfrm>
        </p:spPr>
        <p:txBody>
          <a:bodyPr/>
          <a:lstStyle/>
          <a:p>
            <a:r>
              <a:rPr lang="fr-FR" b="1" dirty="0" smtClean="0"/>
              <a:t>En mémoire de Jean-Luc Sabourin</a:t>
            </a:r>
            <a:endParaRPr lang="fr-FR" b="1" dirty="0"/>
          </a:p>
        </p:txBody>
      </p:sp>
      <p:pic>
        <p:nvPicPr>
          <p:cNvPr id="12290" name="Picture 2" descr="C:\Users\vcourbou\Downloads\Unitag_QRCode_1411922452654\Unitag_QRCode_14119224526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2" y="4509120"/>
            <a:ext cx="1909365" cy="19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29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pendant ce temps …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5796136" y="1906914"/>
            <a:ext cx="3168352" cy="442535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000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marL="0" indent="0">
              <a:buNone/>
            </a:pPr>
            <a:endParaRPr lang="fr-FR" sz="2000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  <a:p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20 000 images épinglées sur Pinterest</a:t>
            </a:r>
          </a:p>
          <a:p>
            <a:endParaRPr lang="fr-FR" sz="2000" b="1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700 </a:t>
            </a:r>
            <a:r>
              <a:rPr lang="fr-FR" sz="20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000 images </a:t>
            </a:r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postées </a:t>
            </a:r>
            <a:r>
              <a:rPr lang="fr-FR" sz="20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sur </a:t>
            </a:r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Facebook</a:t>
            </a:r>
          </a:p>
          <a:p>
            <a:endParaRPr lang="fr-FR" sz="2000" b="1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r>
              <a:rPr lang="fr-FR" sz="20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1 000 000 images </a:t>
            </a:r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partagées </a:t>
            </a:r>
            <a:r>
              <a:rPr lang="fr-FR" sz="20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sur </a:t>
            </a:r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Instagram</a:t>
            </a:r>
          </a:p>
          <a:p>
            <a:endParaRPr lang="fr-FR" sz="2000" b="1" cap="small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1 800 000 </a:t>
            </a:r>
            <a:r>
              <a:rPr lang="fr-FR" sz="20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images </a:t>
            </a:r>
            <a:r>
              <a:rPr lang="fr-FR" sz="20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partagées sur WhatsApp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1268" name="Picture 4" descr="D:\Skydrive\HDR\00_presentation\images\1mn sur inter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86" y="1649896"/>
            <a:ext cx="5322358" cy="483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266" name="Picture 2" descr="D:\Skydrive\HDR\00_presentation\images\reseaux-socia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818" y="1388435"/>
            <a:ext cx="2857501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Skydrive\HDR\00_presentation\images\chrono 3 256.png1.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98" y="1782578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150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2" y="1548620"/>
            <a:ext cx="2933870" cy="2237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 pendant ce temps …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5057529" y="1916832"/>
            <a:ext cx="3754760" cy="2260848"/>
          </a:xfrm>
        </p:spPr>
        <p:txBody>
          <a:bodyPr>
            <a:normAutofit/>
          </a:bodyPr>
          <a:lstStyle/>
          <a:p>
            <a:r>
              <a:rPr lang="fr-FR" sz="24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Flot continue</a:t>
            </a:r>
          </a:p>
          <a:p>
            <a:r>
              <a:rPr lang="fr-FR" sz="24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Nouveaux </a:t>
            </a:r>
            <a:r>
              <a:rPr lang="fr-FR" sz="24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usages</a:t>
            </a:r>
          </a:p>
          <a:p>
            <a:r>
              <a:rPr lang="fr-FR" sz="24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Nouvelles interactions</a:t>
            </a:r>
          </a:p>
          <a:p>
            <a:r>
              <a:rPr lang="fr-FR" sz="2400" b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Robotique </a:t>
            </a:r>
            <a:r>
              <a:rPr lang="fr-FR" sz="2400" b="1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attentionnelle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3" name="Picture 2" descr="C:\Users\vcourbou\Desktop\DropBox_vcourbou\Dropbox\journéeGDR19juin\presentation\somnolence_op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2" y="2420888"/>
            <a:ext cx="3067685" cy="2215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46" y="3356992"/>
            <a:ext cx="3005756" cy="215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2" descr="D:\_MDC\RECHERCHE\Ma_recherche\publis_pres_these\2014\GDR_ISIS\Wall-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752" y="4797152"/>
            <a:ext cx="3145603" cy="1720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75062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D:\Skydrive\HDR\00_presentation\images\mur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6804"/>
            <a:ext cx="7704856" cy="3320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i="1" dirty="0"/>
              <a:t>Data </a:t>
            </a:r>
            <a:r>
              <a:rPr lang="fr-FR" i="1" dirty="0" smtClean="0"/>
              <a:t>: </a:t>
            </a:r>
            <a:r>
              <a:rPr lang="fr-FR" i="1" dirty="0"/>
              <a:t>le nouvel or noir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9" name="Picture 2" descr="D:\Skydrive\HDR\00_presentation\images\ques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38" y="1844824"/>
            <a:ext cx="24574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557" y="598077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cap="small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Ce qui limite le vrai, ce n’est pas le faux, c’est </a:t>
            </a:r>
            <a:r>
              <a:rPr lang="fr-FR" sz="2400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l’insignifiant</a:t>
            </a:r>
          </a:p>
          <a:p>
            <a:pPr algn="r"/>
            <a:r>
              <a:rPr lang="fr-FR" sz="24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R.Thom</a:t>
            </a:r>
            <a:endParaRPr lang="fr-FR" sz="2400" i="1" cap="small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9082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Modélisation de la dynamique attentionnelle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468000" y="3672000"/>
            <a:ext cx="8229600" cy="3024336"/>
          </a:xfrm>
        </p:spPr>
        <p:txBody>
          <a:bodyPr>
            <a:normAutofit fontScale="70000" lnSpcReduction="20000"/>
          </a:bodyPr>
          <a:lstStyle/>
          <a:p>
            <a:r>
              <a:rPr lang="fr-FR" sz="51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L’information Physique Extrême (EPI)</a:t>
            </a:r>
            <a:endParaRPr lang="fr-FR" sz="5100" dirty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err="1" smtClean="0"/>
              <a:t>Appliquée</a:t>
            </a:r>
            <a:r>
              <a:rPr lang="en-US" i="1" dirty="0" smtClean="0"/>
              <a:t> à </a:t>
            </a:r>
            <a:r>
              <a:rPr lang="en-US" i="1" dirty="0" err="1" smtClean="0"/>
              <a:t>l’observateur</a:t>
            </a:r>
            <a:r>
              <a:rPr lang="en-US" i="1" dirty="0" smtClean="0"/>
              <a:t>  </a:t>
            </a:r>
            <a:r>
              <a:rPr lang="en-US" i="1" dirty="0" err="1" smtClean="0"/>
              <a:t>en</a:t>
            </a:r>
            <a:r>
              <a:rPr lang="en-US" i="1" dirty="0" smtClean="0"/>
              <a:t> </a:t>
            </a:r>
            <a:r>
              <a:rPr lang="en-US" i="1" dirty="0" err="1" smtClean="0"/>
              <a:t>tant</a:t>
            </a:r>
            <a:r>
              <a:rPr lang="en-US" i="1" dirty="0" smtClean="0"/>
              <a:t> </a:t>
            </a:r>
            <a:r>
              <a:rPr lang="en-US" i="1" dirty="0" err="1" smtClean="0"/>
              <a:t>que</a:t>
            </a:r>
            <a:r>
              <a:rPr lang="en-US" i="1" dirty="0" smtClean="0"/>
              <a:t> </a:t>
            </a:r>
            <a:r>
              <a:rPr lang="en-US" i="1" dirty="0" err="1" smtClean="0"/>
              <a:t>système</a:t>
            </a:r>
            <a:r>
              <a:rPr lang="en-US" i="1" dirty="0" smtClean="0"/>
              <a:t> </a:t>
            </a:r>
            <a:r>
              <a:rPr lang="en-US" i="1" dirty="0" err="1" smtClean="0"/>
              <a:t>ouvert</a:t>
            </a:r>
            <a:r>
              <a:rPr lang="en-US" i="1" dirty="0" smtClean="0"/>
              <a:t> aux </a:t>
            </a:r>
            <a:r>
              <a:rPr lang="en-US" i="1" dirty="0" err="1" smtClean="0"/>
              <a:t>mondes</a:t>
            </a:r>
            <a:r>
              <a:rPr lang="en-US" i="1" dirty="0" smtClean="0"/>
              <a:t> </a:t>
            </a:r>
            <a:r>
              <a:rPr lang="en-US" i="1" dirty="0" err="1" smtClean="0"/>
              <a:t>extérieur</a:t>
            </a:r>
            <a:r>
              <a:rPr lang="en-US" i="1" dirty="0" smtClean="0"/>
              <a:t> et </a:t>
            </a:r>
            <a:r>
              <a:rPr lang="en-US" i="1" dirty="0" err="1" smtClean="0"/>
              <a:t>intérieurs</a:t>
            </a:r>
            <a:r>
              <a:rPr lang="en-US" i="1" dirty="0" smtClean="0"/>
              <a:t>, </a:t>
            </a:r>
            <a:r>
              <a:rPr lang="en-US" i="1" dirty="0" err="1" smtClean="0"/>
              <a:t>l’EPI</a:t>
            </a:r>
            <a:r>
              <a:rPr lang="en-US" i="1" dirty="0" smtClean="0"/>
              <a:t> </a:t>
            </a:r>
            <a:r>
              <a:rPr lang="en-US" i="1" dirty="0" err="1" smtClean="0"/>
              <a:t>permet</a:t>
            </a:r>
            <a:r>
              <a:rPr lang="en-US" i="1" dirty="0" smtClean="0"/>
              <a:t> de </a:t>
            </a:r>
            <a:r>
              <a:rPr lang="en-US" i="1" dirty="0" err="1" smtClean="0"/>
              <a:t>définir</a:t>
            </a:r>
            <a:r>
              <a:rPr lang="en-US" i="1" dirty="0" smtClean="0"/>
              <a:t> : </a:t>
            </a:r>
            <a:endParaRPr lang="en-US" i="1" dirty="0"/>
          </a:p>
          <a:p>
            <a:r>
              <a:rPr lang="en-US" i="1" dirty="0" smtClean="0"/>
              <a:t>La </a:t>
            </a:r>
            <a:r>
              <a:rPr lang="en-US" i="1" dirty="0" err="1" smtClean="0"/>
              <a:t>dynamique</a:t>
            </a:r>
            <a:r>
              <a:rPr lang="en-US" i="1" dirty="0" smtClean="0"/>
              <a:t> des </a:t>
            </a:r>
            <a:r>
              <a:rPr lang="en-US" i="1" dirty="0" err="1" smtClean="0"/>
              <a:t>phénomènes</a:t>
            </a:r>
            <a:r>
              <a:rPr lang="en-US" i="1" dirty="0" smtClean="0"/>
              <a:t> </a:t>
            </a:r>
            <a:r>
              <a:rPr lang="en-US" i="1" dirty="0" err="1" smtClean="0"/>
              <a:t>extérieurs</a:t>
            </a:r>
            <a:r>
              <a:rPr lang="en-US" i="1" dirty="0" smtClean="0"/>
              <a:t> qui </a:t>
            </a:r>
            <a:r>
              <a:rPr lang="en-US" i="1" dirty="0" err="1" smtClean="0"/>
              <a:t>l’entourent</a:t>
            </a:r>
            <a:endParaRPr lang="en-US" i="1" dirty="0" smtClean="0"/>
          </a:p>
          <a:p>
            <a:r>
              <a:rPr lang="en-US" i="1" dirty="0" smtClean="0"/>
              <a:t>La </a:t>
            </a:r>
            <a:r>
              <a:rPr lang="en-US" i="1" dirty="0" err="1" smtClean="0"/>
              <a:t>dynamique</a:t>
            </a:r>
            <a:r>
              <a:rPr lang="en-US" i="1" dirty="0" smtClean="0"/>
              <a:t> </a:t>
            </a:r>
            <a:r>
              <a:rPr lang="en-US" i="1" dirty="0" err="1" smtClean="0"/>
              <a:t>d’évolutions</a:t>
            </a:r>
            <a:r>
              <a:rPr lang="en-US" i="1" dirty="0" smtClean="0"/>
              <a:t> des populations qui se </a:t>
            </a:r>
            <a:r>
              <a:rPr lang="en-US" i="1" dirty="0" err="1" smtClean="0"/>
              <a:t>concurrencent</a:t>
            </a:r>
            <a:r>
              <a:rPr lang="en-US" i="1" dirty="0" smtClean="0"/>
              <a:t> de </a:t>
            </a:r>
            <a:r>
              <a:rPr lang="en-US" i="1" dirty="0" err="1" smtClean="0"/>
              <a:t>façon</a:t>
            </a:r>
            <a:r>
              <a:rPr lang="en-US" i="1" dirty="0" smtClean="0"/>
              <a:t> interne. </a:t>
            </a:r>
            <a:endParaRPr lang="en-US" i="1" dirty="0"/>
          </a:p>
          <a:p>
            <a:pPr marL="0" indent="0">
              <a:buNone/>
            </a:pPr>
            <a:r>
              <a:rPr lang="fr-FR" i="1" dirty="0"/>
              <a:t>Ceux-ci régissent sa capacité à vivre et, finalement, </a:t>
            </a:r>
            <a:r>
              <a:rPr lang="fr-FR" b="1" i="1" dirty="0"/>
              <a:t>à observer</a:t>
            </a:r>
            <a:r>
              <a:rPr lang="fr-FR" i="1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5" name="Picture 2" descr="D:\Skydrive\HDR\00_presentation\images\observateu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12410"/>
            <a:ext cx="216024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3" descr="D:\Skydrive\HDR\00_presentation\images\inmybr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10" y="1618585"/>
            <a:ext cx="1478059" cy="153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89901" y="2829404"/>
            <a:ext cx="2069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I-J=</a:t>
            </a:r>
            <a:r>
              <a:rPr lang="fr-FR" sz="36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extrem</a:t>
            </a:r>
            <a:endParaRPr lang="fr-FR" sz="3600" dirty="0"/>
          </a:p>
        </p:txBody>
      </p:sp>
      <p:grpSp>
        <p:nvGrpSpPr>
          <p:cNvPr id="13" name="Groupe 12"/>
          <p:cNvGrpSpPr/>
          <p:nvPr/>
        </p:nvGrpSpPr>
        <p:grpSpPr>
          <a:xfrm>
            <a:off x="3262202" y="2062411"/>
            <a:ext cx="2938084" cy="693244"/>
            <a:chOff x="3262202" y="2062411"/>
            <a:chExt cx="2938084" cy="693244"/>
          </a:xfrm>
        </p:grpSpPr>
        <p:sp>
          <p:nvSpPr>
            <p:cNvPr id="14" name="Rectangle 13"/>
            <p:cNvSpPr/>
            <p:nvPr/>
          </p:nvSpPr>
          <p:spPr>
            <a:xfrm>
              <a:off x="3262202" y="2062411"/>
              <a:ext cx="3016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I</a:t>
              </a:r>
              <a:endParaRPr lang="fr-FR" sz="3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8144" y="2109324"/>
              <a:ext cx="332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J</a:t>
              </a:r>
              <a:endParaRPr lang="fr-FR" sz="3600" dirty="0"/>
            </a:p>
          </p:txBody>
        </p:sp>
        <p:sp>
          <p:nvSpPr>
            <p:cNvPr id="16" name="Flèche droite 15"/>
            <p:cNvSpPr/>
            <p:nvPr/>
          </p:nvSpPr>
          <p:spPr>
            <a:xfrm>
              <a:off x="3653465" y="2412895"/>
              <a:ext cx="2142671" cy="111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285736" y="2109324"/>
              <a:ext cx="8781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optimal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543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Skydrive\HDR\00_presentation\images\observateu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12410"/>
            <a:ext cx="216024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Modélisation de la dynamique attentionnelle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000" y="3672000"/>
            <a:ext cx="8686800" cy="3186000"/>
          </a:xfrm>
        </p:spPr>
        <p:txBody>
          <a:bodyPr>
            <a:normAutofit fontScale="62500" lnSpcReduction="20000"/>
          </a:bodyPr>
          <a:lstStyle/>
          <a:p>
            <a:r>
              <a:rPr lang="fr-FR" sz="58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Hypothèses</a:t>
            </a:r>
            <a:endParaRPr lang="fr-FR" sz="45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fr-FR" sz="3200" dirty="0" smtClean="0"/>
              <a:t>L’observation </a:t>
            </a:r>
            <a:r>
              <a:rPr lang="fr-FR" sz="3200" dirty="0"/>
              <a:t>visuelle conduit à une </a:t>
            </a:r>
            <a:r>
              <a:rPr lang="fr-FR" sz="3200" dirty="0" smtClean="0"/>
              <a:t>représentation </a:t>
            </a:r>
            <a:r>
              <a:rPr lang="fr-FR" sz="3200" dirty="0"/>
              <a:t>globale </a:t>
            </a:r>
            <a:r>
              <a:rPr lang="fr-FR" sz="3200" dirty="0" smtClean="0"/>
              <a:t>et optimale </a:t>
            </a:r>
            <a:r>
              <a:rPr lang="fr-FR" sz="3200" dirty="0"/>
              <a:t>construite à partir de caractéristiques </a:t>
            </a:r>
            <a:r>
              <a:rPr lang="fr-FR" sz="3200" dirty="0" smtClean="0"/>
              <a:t>fournies </a:t>
            </a:r>
            <a:r>
              <a:rPr lang="fr-FR" sz="3200" dirty="0"/>
              <a:t>par </a:t>
            </a:r>
            <a:r>
              <a:rPr lang="fr-FR" sz="3200" dirty="0" smtClean="0"/>
              <a:t>notre rétine (couleur</a:t>
            </a:r>
            <a:r>
              <a:rPr lang="fr-FR" sz="3200" dirty="0"/>
              <a:t>, intensité et </a:t>
            </a:r>
            <a:r>
              <a:rPr lang="fr-FR" sz="3200" dirty="0" smtClean="0"/>
              <a:t>orientation).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3200" dirty="0" smtClean="0"/>
              <a:t>Chaque </a:t>
            </a:r>
            <a:r>
              <a:rPr lang="fr-FR" sz="3200" dirty="0"/>
              <a:t>caractéristique </a:t>
            </a:r>
            <a:r>
              <a:rPr lang="fr-FR" sz="3200" dirty="0" smtClean="0"/>
              <a:t>extraite </a:t>
            </a:r>
            <a:r>
              <a:rPr lang="fr-FR" sz="3200" dirty="0"/>
              <a:t>se comporte comme une </a:t>
            </a:r>
            <a:r>
              <a:rPr lang="fr-FR" sz="3200" dirty="0" smtClean="0"/>
              <a:t>population </a:t>
            </a:r>
            <a:r>
              <a:rPr lang="fr-FR" sz="3200" i="1" dirty="0" smtClean="0"/>
              <a:t>se nourrissant </a:t>
            </a:r>
            <a:r>
              <a:rPr lang="fr-FR" sz="3200" dirty="0" smtClean="0"/>
              <a:t>d’information </a:t>
            </a:r>
            <a:r>
              <a:rPr lang="fr-FR" sz="3200" dirty="0"/>
              <a:t>lui étant </a:t>
            </a:r>
            <a:r>
              <a:rPr lang="fr-FR" sz="3200" dirty="0" smtClean="0"/>
              <a:t>associée dans </a:t>
            </a:r>
            <a:r>
              <a:rPr lang="fr-FR" sz="3200" dirty="0"/>
              <a:t>la scène </a:t>
            </a:r>
            <a:r>
              <a:rPr lang="fr-FR" sz="3200" dirty="0" smtClean="0"/>
              <a:t>observée.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3200" dirty="0" smtClean="0"/>
              <a:t>L’intérêt est considéré </a:t>
            </a:r>
            <a:r>
              <a:rPr lang="fr-FR" sz="3200" dirty="0"/>
              <a:t>comme une population à </a:t>
            </a:r>
            <a:r>
              <a:rPr lang="fr-FR" sz="3200" dirty="0" smtClean="0"/>
              <a:t>part entière</a:t>
            </a:r>
            <a:r>
              <a:rPr lang="fr-FR" sz="3200" dirty="0"/>
              <a:t>, consommant ces populations d’informations </a:t>
            </a:r>
            <a:r>
              <a:rPr lang="fr-FR" sz="3200" dirty="0" smtClean="0"/>
              <a:t>bas-niveau.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FR" sz="3200" dirty="0" smtClean="0"/>
              <a:t>La dynamique </a:t>
            </a:r>
            <a:r>
              <a:rPr lang="fr-FR" sz="3200" dirty="0"/>
              <a:t>attentionnelle </a:t>
            </a:r>
            <a:r>
              <a:rPr lang="fr-FR" sz="3200" dirty="0" smtClean="0"/>
              <a:t>est reliée </a:t>
            </a:r>
            <a:r>
              <a:rPr lang="fr-FR" sz="3200" dirty="0"/>
              <a:t>à l’évolution du maximum </a:t>
            </a:r>
            <a:r>
              <a:rPr lang="fr-FR" sz="3200" dirty="0" smtClean="0"/>
              <a:t>de densité de cette </a:t>
            </a:r>
            <a:r>
              <a:rPr lang="fr-FR" sz="3200" dirty="0"/>
              <a:t>population.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FB76-1F16-44CB-8BA9-807DA41CC34B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Picture 3" descr="D:\Skydrive\HDR\00_presentation\images\inmybra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10" y="1618585"/>
            <a:ext cx="1478059" cy="153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89901" y="2829404"/>
            <a:ext cx="2069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i="1" cap="small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I-J=</a:t>
            </a:r>
            <a:r>
              <a:rPr lang="fr-FR" sz="3600" i="1" cap="small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extrem</a:t>
            </a:r>
            <a:endParaRPr lang="fr-FR" sz="36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3262202" y="2062411"/>
            <a:ext cx="2938084" cy="693244"/>
            <a:chOff x="3262202" y="2062411"/>
            <a:chExt cx="2938084" cy="693244"/>
          </a:xfrm>
        </p:grpSpPr>
        <p:sp>
          <p:nvSpPr>
            <p:cNvPr id="8" name="Rectangle 7"/>
            <p:cNvSpPr/>
            <p:nvPr/>
          </p:nvSpPr>
          <p:spPr>
            <a:xfrm>
              <a:off x="3262202" y="2062411"/>
              <a:ext cx="3016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I</a:t>
              </a:r>
              <a:endParaRPr lang="fr-FR" sz="3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8144" y="2109324"/>
              <a:ext cx="3321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600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J</a:t>
              </a:r>
              <a:endParaRPr lang="fr-FR" sz="3600" dirty="0"/>
            </a:p>
          </p:txBody>
        </p:sp>
        <p:sp>
          <p:nvSpPr>
            <p:cNvPr id="10" name="Flèche droite 9"/>
            <p:cNvSpPr/>
            <p:nvPr/>
          </p:nvSpPr>
          <p:spPr>
            <a:xfrm>
              <a:off x="3653465" y="2412895"/>
              <a:ext cx="2142671" cy="1118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5736" y="2109324"/>
              <a:ext cx="8781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i="1" cap="small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optimal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248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PresentationMetadata xmlns:xsi=&quot;http://www.w3.org/2001/XMLSchema-instance&quot; xmlns:xsd=&quot;http://www.w3.org/2001/XMLSchema&quot;&gt;&#10;  &lt;TransitionType&gt;Direct&lt;/TransitionType&gt;&#10;  &lt;UniqueID&gt;0&lt;/UniqueID&gt;&#10;  &lt;ShowPreviews&gt;true&lt;/ShowPreviews&gt;&#10;  &lt;ShowReviews&gt;true&lt;/ShowReviews&gt;&#10;  &lt;ShowHeaderTitle&gt;true&lt;/ShowHeaderTitle&gt;&#10;  &lt;ShowHeaderNumber&gt;false&lt;/ShowHeaderNumber&gt;&#10;  &lt;SectionTemplate&gt;Template6&lt;/SectionTemplate&gt;&#10;  &lt;SectionTemplateColor&gt;&#10;    &lt;A&gt;255&lt;/A&gt;&#10;    &lt;R&gt;79&lt;/R&gt;&#10;    &lt;G&gt;129&lt;/G&gt;&#10;    &lt;B&gt;189&lt;/B&gt;&#10;    &lt;ScA&gt;1&lt;/ScA&gt;&#10;    &lt;ScR&gt;0.07818742&lt;/ScR&gt;&#10;    &lt;ScG&gt;0.2195262&lt;/ScG&gt;&#10;    &lt;ScB&gt;0.50888133&lt;/ScB&gt;&#10;  &lt;/SectionTemplateColor&gt;&#10;  &lt;SectionArrangement&gt;Spiral&lt;/SectionArrangement&gt;&#10;&lt;/PresentationMetadata&gt;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23434</TotalTime>
  <Words>1530</Words>
  <Application>Microsoft Office PowerPoint</Application>
  <PresentationFormat>Affichage à l'écran (4:3)</PresentationFormat>
  <Paragraphs>377</Paragraphs>
  <Slides>41</Slides>
  <Notes>19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Recherche de l’information dans les images : de la saillance à la prégnance</vt:lpstr>
      <vt:lpstr>Avant propos …</vt:lpstr>
      <vt:lpstr>Avant propos …</vt:lpstr>
      <vt:lpstr>Et pendant ce temps,  quelque part entre terre et nuage …</vt:lpstr>
      <vt:lpstr>Et pendant ce temps …</vt:lpstr>
      <vt:lpstr>Et pendant ce temps …</vt:lpstr>
      <vt:lpstr>Data : le nouvel or noir ?</vt:lpstr>
      <vt:lpstr>Modélisation de la dynamique attentionnelle</vt:lpstr>
      <vt:lpstr>Modélisation de la dynamique attentionnelle</vt:lpstr>
      <vt:lpstr>Modélisation de la dynamique attentionnelle</vt:lpstr>
      <vt:lpstr>Modélisation de la dynamique attentionnelle</vt:lpstr>
      <vt:lpstr>Complexité des images</vt:lpstr>
      <vt:lpstr>La recherche attentionnelle d’information </vt:lpstr>
      <vt:lpstr>Vers la prégnance</vt:lpstr>
      <vt:lpstr>Vers la pregnance</vt:lpstr>
      <vt:lpstr>Vers la pregnance</vt:lpstr>
      <vt:lpstr>Vers la pregnance</vt:lpstr>
      <vt:lpstr>Vers la pregnance</vt:lpstr>
      <vt:lpstr>Bibliographie Part 3</vt:lpstr>
      <vt:lpstr>bilan</vt:lpstr>
      <vt:lpstr>Perspectives</vt:lpstr>
      <vt:lpstr>Bilan</vt:lpstr>
      <vt:lpstr>Perspectives</vt:lpstr>
      <vt:lpstr>Perspectives</vt:lpstr>
      <vt:lpstr>Perspectives</vt:lpstr>
      <vt:lpstr>Perspectives</vt:lpstr>
      <vt:lpstr>Perspectives</vt:lpstr>
      <vt:lpstr>Perspectives</vt:lpstr>
      <vt:lpstr>Perspectives</vt:lpstr>
      <vt:lpstr>Perspectives</vt:lpstr>
      <vt:lpstr>Perspectives</vt:lpstr>
      <vt:lpstr>Valorisation des contenus numériques</vt:lpstr>
      <vt:lpstr>Valorisation des contenus numériques</vt:lpstr>
      <vt:lpstr>Avalorisation des contenus numériques</vt:lpstr>
      <vt:lpstr>Avalorisation des contenus numériques</vt:lpstr>
      <vt:lpstr>Avalorisation des contenus numériques</vt:lpstr>
      <vt:lpstr>Bilans</vt:lpstr>
      <vt:lpstr>collaborations</vt:lpstr>
      <vt:lpstr>Encadrements &amp; Publications</vt:lpstr>
      <vt:lpstr>publications</vt:lpstr>
      <vt:lpstr>Merci de votre attention</vt:lpstr>
    </vt:vector>
  </TitlesOfParts>
  <Company>Université de La Rochelle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mperreir</dc:creator>
  <cp:lastModifiedBy>vcourbou</cp:lastModifiedBy>
  <cp:revision>637</cp:revision>
  <cp:lastPrinted>2013-09-09T08:23:51Z</cp:lastPrinted>
  <dcterms:created xsi:type="dcterms:W3CDTF">2010-05-07T07:36:16Z</dcterms:created>
  <dcterms:modified xsi:type="dcterms:W3CDTF">2014-10-16T14:50:42Z</dcterms:modified>
</cp:coreProperties>
</file>